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5"/>
    <p:sldId id="257" r:id="rId26"/>
    <p:sldId id="258" r:id="rId27"/>
    <p:sldId id="259" r:id="rId28"/>
    <p:sldId id="260" r:id="rId29"/>
    <p:sldId id="261" r:id="rId30"/>
    <p:sldId id="262" r:id="rId31"/>
    <p:sldId id="263" r:id="rId32"/>
    <p:sldId id="264" r:id="rId33"/>
    <p:sldId id="265" r:id="rId34"/>
    <p:sldId id="266" r:id="rId35"/>
    <p:sldId id="267" r:id="rId36"/>
    <p:sldId id="268" r:id="rId37"/>
    <p:sldId id="269" r:id="rId38"/>
    <p:sldId id="270" r:id="rId39"/>
    <p:sldId id="271" r:id="rId40"/>
    <p:sldId id="272" r:id="rId41"/>
    <p:sldId id="273" r:id="rId42"/>
    <p:sldId id="274" r:id="rId43"/>
    <p:sldId id="275" r:id="rId44"/>
    <p:sldId id="276" r:id="rId45"/>
    <p:sldId id="277" r:id="rId46"/>
    <p:sldId id="278" r:id="rId47"/>
    <p:sldId id="279" r:id="rId48"/>
    <p:sldId id="280" r:id="rId49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Rustic Printed" charset="1" panose="00000000000000000000"/>
      <p:regular r:id="rId10"/>
    </p:embeddedFont>
    <p:embeddedFont>
      <p:font typeface="Canva Sans" charset="1" panose="020B0503030501040103"/>
      <p:regular r:id="rId11"/>
    </p:embeddedFont>
    <p:embeddedFont>
      <p:font typeface="Canva Sans Bold" charset="1" panose="020B0803030501040103"/>
      <p:regular r:id="rId12"/>
    </p:embeddedFont>
    <p:embeddedFont>
      <p:font typeface="Canva Sans Italics" charset="1" panose="020B0503030501040103"/>
      <p:regular r:id="rId13"/>
    </p:embeddedFont>
    <p:embeddedFont>
      <p:font typeface="Canva Sans Bold Italics" charset="1" panose="020B0803030501040103"/>
      <p:regular r:id="rId14"/>
    </p:embeddedFont>
    <p:embeddedFont>
      <p:font typeface="Canva Sans Medium" charset="1" panose="020B0603030501040103"/>
      <p:regular r:id="rId15"/>
    </p:embeddedFont>
    <p:embeddedFont>
      <p:font typeface="Canva Sans Medium Italics" charset="1" panose="020B0603030501040103"/>
      <p:regular r:id="rId16"/>
    </p:embeddedFont>
    <p:embeddedFont>
      <p:font typeface="Open Sans" charset="1" panose="020B0606030504020204"/>
      <p:regular r:id="rId17"/>
    </p:embeddedFont>
    <p:embeddedFont>
      <p:font typeface="Open Sans Bold" charset="1" panose="020B0806030504020204"/>
      <p:regular r:id="rId18"/>
    </p:embeddedFont>
    <p:embeddedFont>
      <p:font typeface="Open Sans Italics" charset="1" panose="020B0606030504020204"/>
      <p:regular r:id="rId19"/>
    </p:embeddedFont>
    <p:embeddedFont>
      <p:font typeface="Open Sans Bold Italics" charset="1" panose="020B0806030504020204"/>
      <p:regular r:id="rId20"/>
    </p:embeddedFont>
    <p:embeddedFont>
      <p:font typeface="Open Sans Light" charset="1" panose="020B0306030504020204"/>
      <p:regular r:id="rId21"/>
    </p:embeddedFont>
    <p:embeddedFont>
      <p:font typeface="Open Sans Light Italics" charset="1" panose="020B0306030504020204"/>
      <p:regular r:id="rId22"/>
    </p:embeddedFont>
    <p:embeddedFont>
      <p:font typeface="Open Sans Ultra-Bold" charset="1" panose="00000000000000000000"/>
      <p:regular r:id="rId23"/>
    </p:embeddedFont>
    <p:embeddedFont>
      <p:font typeface="Open Sans Ultra-Bold Italics" charset="1" panose="00000000000000000000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slides/slide1.xml" Type="http://schemas.openxmlformats.org/officeDocument/2006/relationships/slide"/><Relationship Id="rId26" Target="slides/slide2.xml" Type="http://schemas.openxmlformats.org/officeDocument/2006/relationships/slide"/><Relationship Id="rId27" Target="slides/slide3.xml" Type="http://schemas.openxmlformats.org/officeDocument/2006/relationships/slide"/><Relationship Id="rId28" Target="slides/slide4.xml" Type="http://schemas.openxmlformats.org/officeDocument/2006/relationships/slide"/><Relationship Id="rId29" Target="slides/slide5.xml" Type="http://schemas.openxmlformats.org/officeDocument/2006/relationships/slide"/><Relationship Id="rId3" Target="viewProps.xml" Type="http://schemas.openxmlformats.org/officeDocument/2006/relationships/viewProps"/><Relationship Id="rId30" Target="slides/slide6.xml" Type="http://schemas.openxmlformats.org/officeDocument/2006/relationships/slide"/><Relationship Id="rId31" Target="slides/slide7.xml" Type="http://schemas.openxmlformats.org/officeDocument/2006/relationships/slide"/><Relationship Id="rId32" Target="slides/slide8.xml" Type="http://schemas.openxmlformats.org/officeDocument/2006/relationships/slide"/><Relationship Id="rId33" Target="slides/slide9.xml" Type="http://schemas.openxmlformats.org/officeDocument/2006/relationships/slide"/><Relationship Id="rId34" Target="slides/slide10.xml" Type="http://schemas.openxmlformats.org/officeDocument/2006/relationships/slide"/><Relationship Id="rId35" Target="slides/slide11.xml" Type="http://schemas.openxmlformats.org/officeDocument/2006/relationships/slide"/><Relationship Id="rId36" Target="slides/slide12.xml" Type="http://schemas.openxmlformats.org/officeDocument/2006/relationships/slide"/><Relationship Id="rId37" Target="slides/slide13.xml" Type="http://schemas.openxmlformats.org/officeDocument/2006/relationships/slide"/><Relationship Id="rId38" Target="slides/slide14.xml" Type="http://schemas.openxmlformats.org/officeDocument/2006/relationships/slide"/><Relationship Id="rId39" Target="slides/slide15.xml" Type="http://schemas.openxmlformats.org/officeDocument/2006/relationships/slide"/><Relationship Id="rId4" Target="theme/theme1.xml" Type="http://schemas.openxmlformats.org/officeDocument/2006/relationships/theme"/><Relationship Id="rId40" Target="slides/slide16.xml" Type="http://schemas.openxmlformats.org/officeDocument/2006/relationships/slide"/><Relationship Id="rId41" Target="slides/slide17.xml" Type="http://schemas.openxmlformats.org/officeDocument/2006/relationships/slide"/><Relationship Id="rId42" Target="slides/slide18.xml" Type="http://schemas.openxmlformats.org/officeDocument/2006/relationships/slide"/><Relationship Id="rId43" Target="slides/slide19.xml" Type="http://schemas.openxmlformats.org/officeDocument/2006/relationships/slide"/><Relationship Id="rId44" Target="slides/slide20.xml" Type="http://schemas.openxmlformats.org/officeDocument/2006/relationships/slide"/><Relationship Id="rId45" Target="slides/slide21.xml" Type="http://schemas.openxmlformats.org/officeDocument/2006/relationships/slide"/><Relationship Id="rId46" Target="slides/slide22.xml" Type="http://schemas.openxmlformats.org/officeDocument/2006/relationships/slide"/><Relationship Id="rId47" Target="slides/slide23.xml" Type="http://schemas.openxmlformats.org/officeDocument/2006/relationships/slide"/><Relationship Id="rId48" Target="slides/slide24.xml" Type="http://schemas.openxmlformats.org/officeDocument/2006/relationships/slide"/><Relationship Id="rId49" Target="slides/slide25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13" Target="../media/image12.png" Type="http://schemas.openxmlformats.org/officeDocument/2006/relationships/image"/><Relationship Id="rId14" Target="../media/image13.svg" Type="http://schemas.openxmlformats.org/officeDocument/2006/relationships/image"/><Relationship Id="rId15" Target="../media/image14.png" Type="http://schemas.openxmlformats.org/officeDocument/2006/relationships/image"/><Relationship Id="rId16" Target="../media/image15.svg" Type="http://schemas.openxmlformats.org/officeDocument/2006/relationships/image"/><Relationship Id="rId17" Target="../media/image16.png" Type="http://schemas.openxmlformats.org/officeDocument/2006/relationships/image"/><Relationship Id="rId18" Target="../media/image17.svg" Type="http://schemas.openxmlformats.org/officeDocument/2006/relationships/image"/><Relationship Id="rId19" Target="../media/image18.png" Type="http://schemas.openxmlformats.org/officeDocument/2006/relationships/image"/><Relationship Id="rId2" Target="../media/image1.jpeg" Type="http://schemas.openxmlformats.org/officeDocument/2006/relationships/image"/><Relationship Id="rId20" Target="../media/image19.svg" Type="http://schemas.openxmlformats.org/officeDocument/2006/relationships/image"/><Relationship Id="rId21" Target="../media/image20.png" Type="http://schemas.openxmlformats.org/officeDocument/2006/relationships/image"/><Relationship Id="rId22" Target="../media/image21.svg" Type="http://schemas.openxmlformats.org/officeDocument/2006/relationships/image"/><Relationship Id="rId23" Target="../media/image22.png" Type="http://schemas.openxmlformats.org/officeDocument/2006/relationships/image"/><Relationship Id="rId24" Target="../media/image23.svg" Type="http://schemas.openxmlformats.org/officeDocument/2006/relationships/image"/><Relationship Id="rId25" Target="../media/image24.png" Type="http://schemas.openxmlformats.org/officeDocument/2006/relationships/image"/><Relationship Id="rId26" Target="../media/image25.svg" Type="http://schemas.openxmlformats.org/officeDocument/2006/relationships/image"/><Relationship Id="rId27" Target="../media/image26.png" Type="http://schemas.openxmlformats.org/officeDocument/2006/relationships/image"/><Relationship Id="rId28" Target="../media/image27.sv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7.png" Type="http://schemas.openxmlformats.org/officeDocument/2006/relationships/image"/><Relationship Id="rId4" Target="../media/image38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9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0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1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2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3.png" Type="http://schemas.openxmlformats.org/officeDocument/2006/relationships/image"/><Relationship Id="rId4" Target="../media/image44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5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6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8.png" Type="http://schemas.openxmlformats.org/officeDocument/2006/relationships/image"/><Relationship Id="rId4" Target="../media/image29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7.png" Type="http://schemas.openxmlformats.org/officeDocument/2006/relationships/image"/><Relationship Id="rId4" Target="../media/image48.sv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9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7.svg" Type="http://schemas.openxmlformats.org/officeDocument/2006/relationships/image"/><Relationship Id="rId11" Target="../media/image58.png" Type="http://schemas.openxmlformats.org/officeDocument/2006/relationships/image"/><Relationship Id="rId12" Target="../media/image59.svg" Type="http://schemas.openxmlformats.org/officeDocument/2006/relationships/image"/><Relationship Id="rId13" Target="../media/image60.png" Type="http://schemas.openxmlformats.org/officeDocument/2006/relationships/image"/><Relationship Id="rId14" Target="../media/image61.svg" Type="http://schemas.openxmlformats.org/officeDocument/2006/relationships/image"/><Relationship Id="rId15" Target="../media/image62.png" Type="http://schemas.openxmlformats.org/officeDocument/2006/relationships/image"/><Relationship Id="rId16" Target="../media/image63.svg" Type="http://schemas.openxmlformats.org/officeDocument/2006/relationships/image"/><Relationship Id="rId17" Target="../media/image64.png" Type="http://schemas.openxmlformats.org/officeDocument/2006/relationships/image"/><Relationship Id="rId18" Target="../media/image65.svg" Type="http://schemas.openxmlformats.org/officeDocument/2006/relationships/image"/><Relationship Id="rId19" Target="../media/image66.png" Type="http://schemas.openxmlformats.org/officeDocument/2006/relationships/image"/><Relationship Id="rId2" Target="../media/image1.jpeg" Type="http://schemas.openxmlformats.org/officeDocument/2006/relationships/image"/><Relationship Id="rId20" Target="../media/image67.svg" Type="http://schemas.openxmlformats.org/officeDocument/2006/relationships/image"/><Relationship Id="rId3" Target="../media/image50.png" Type="http://schemas.openxmlformats.org/officeDocument/2006/relationships/image"/><Relationship Id="rId4" Target="../media/image51.svg" Type="http://schemas.openxmlformats.org/officeDocument/2006/relationships/image"/><Relationship Id="rId5" Target="../media/image52.png" Type="http://schemas.openxmlformats.org/officeDocument/2006/relationships/image"/><Relationship Id="rId6" Target="../media/image53.svg" Type="http://schemas.openxmlformats.org/officeDocument/2006/relationships/image"/><Relationship Id="rId7" Target="../media/image54.png" Type="http://schemas.openxmlformats.org/officeDocument/2006/relationships/image"/><Relationship Id="rId8" Target="../media/image55.svg" Type="http://schemas.openxmlformats.org/officeDocument/2006/relationships/image"/><Relationship Id="rId9" Target="../media/image56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3.svg" Type="http://schemas.openxmlformats.org/officeDocument/2006/relationships/image"/><Relationship Id="rId11" Target="../media/image74.png" Type="http://schemas.openxmlformats.org/officeDocument/2006/relationships/image"/><Relationship Id="rId12" Target="../media/image75.svg" Type="http://schemas.openxmlformats.org/officeDocument/2006/relationships/image"/><Relationship Id="rId13" Target="../media/image58.png" Type="http://schemas.openxmlformats.org/officeDocument/2006/relationships/image"/><Relationship Id="rId14" Target="../media/image59.svg" Type="http://schemas.openxmlformats.org/officeDocument/2006/relationships/image"/><Relationship Id="rId15" Target="../media/image76.png" Type="http://schemas.openxmlformats.org/officeDocument/2006/relationships/image"/><Relationship Id="rId16" Target="../media/image77.svg" Type="http://schemas.openxmlformats.org/officeDocument/2006/relationships/image"/><Relationship Id="rId17" Target="../media/image64.png" Type="http://schemas.openxmlformats.org/officeDocument/2006/relationships/image"/><Relationship Id="rId18" Target="../media/image65.svg" Type="http://schemas.openxmlformats.org/officeDocument/2006/relationships/image"/><Relationship Id="rId19" Target="../media/image78.png" Type="http://schemas.openxmlformats.org/officeDocument/2006/relationships/image"/><Relationship Id="rId2" Target="../media/image1.jpeg" Type="http://schemas.openxmlformats.org/officeDocument/2006/relationships/image"/><Relationship Id="rId20" Target="../media/image79.svg" Type="http://schemas.openxmlformats.org/officeDocument/2006/relationships/image"/><Relationship Id="rId21" Target="../media/image66.png" Type="http://schemas.openxmlformats.org/officeDocument/2006/relationships/image"/><Relationship Id="rId22" Target="../media/image67.svg" Type="http://schemas.openxmlformats.org/officeDocument/2006/relationships/image"/><Relationship Id="rId23" Target="../media/image80.png" Type="http://schemas.openxmlformats.org/officeDocument/2006/relationships/image"/><Relationship Id="rId24" Target="../media/image81.svg" Type="http://schemas.openxmlformats.org/officeDocument/2006/relationships/image"/><Relationship Id="rId25" Target="../media/image82.png" Type="http://schemas.openxmlformats.org/officeDocument/2006/relationships/image"/><Relationship Id="rId26" Target="../media/image83.svg" Type="http://schemas.openxmlformats.org/officeDocument/2006/relationships/image"/><Relationship Id="rId27" Target="../media/image26.png" Type="http://schemas.openxmlformats.org/officeDocument/2006/relationships/image"/><Relationship Id="rId28" Target="../media/image27.svg" Type="http://schemas.openxmlformats.org/officeDocument/2006/relationships/image"/><Relationship Id="rId3" Target="../media/image50.png" Type="http://schemas.openxmlformats.org/officeDocument/2006/relationships/image"/><Relationship Id="rId4" Target="../media/image51.svg" Type="http://schemas.openxmlformats.org/officeDocument/2006/relationships/image"/><Relationship Id="rId5" Target="../media/image68.png" Type="http://schemas.openxmlformats.org/officeDocument/2006/relationships/image"/><Relationship Id="rId6" Target="../media/image69.svg" Type="http://schemas.openxmlformats.org/officeDocument/2006/relationships/image"/><Relationship Id="rId7" Target="../media/image70.png" Type="http://schemas.openxmlformats.org/officeDocument/2006/relationships/image"/><Relationship Id="rId8" Target="../media/image71.svg" Type="http://schemas.openxmlformats.org/officeDocument/2006/relationships/image"/><Relationship Id="rId9" Target="../media/image72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0.png" Type="http://schemas.openxmlformats.org/officeDocument/2006/relationships/image"/><Relationship Id="rId4" Target="../media/image31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2.png" Type="http://schemas.openxmlformats.org/officeDocument/2006/relationships/image"/><Relationship Id="rId4" Target="../media/image33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4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5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6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55" r="0" b="-555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201312" y="-867897"/>
            <a:ext cx="2875332" cy="3635478"/>
          </a:xfrm>
          <a:custGeom>
            <a:avLst/>
            <a:gdLst/>
            <a:ahLst/>
            <a:cxnLst/>
            <a:rect r="r" b="b" t="t" l="l"/>
            <a:pathLst>
              <a:path h="3635478" w="2875332">
                <a:moveTo>
                  <a:pt x="0" y="0"/>
                </a:moveTo>
                <a:lnTo>
                  <a:pt x="2875333" y="0"/>
                </a:lnTo>
                <a:lnTo>
                  <a:pt x="2875333" y="3635478"/>
                </a:lnTo>
                <a:lnTo>
                  <a:pt x="0" y="363547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-1044801" y="9258300"/>
            <a:ext cx="5315394" cy="1913542"/>
          </a:xfrm>
          <a:custGeom>
            <a:avLst/>
            <a:gdLst/>
            <a:ahLst/>
            <a:cxnLst/>
            <a:rect r="r" b="b" t="t" l="l"/>
            <a:pathLst>
              <a:path h="1913542" w="5315394">
                <a:moveTo>
                  <a:pt x="0" y="0"/>
                </a:moveTo>
                <a:lnTo>
                  <a:pt x="5315394" y="0"/>
                </a:lnTo>
                <a:lnTo>
                  <a:pt x="5315394" y="1913542"/>
                </a:lnTo>
                <a:lnTo>
                  <a:pt x="0" y="191354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2830164">
            <a:off x="5670874" y="9026500"/>
            <a:ext cx="3550978" cy="3705954"/>
          </a:xfrm>
          <a:custGeom>
            <a:avLst/>
            <a:gdLst/>
            <a:ahLst/>
            <a:cxnLst/>
            <a:rect r="r" b="b" t="t" l="l"/>
            <a:pathLst>
              <a:path h="3705954" w="3550978">
                <a:moveTo>
                  <a:pt x="0" y="0"/>
                </a:moveTo>
                <a:lnTo>
                  <a:pt x="3550978" y="0"/>
                </a:lnTo>
                <a:lnTo>
                  <a:pt x="3550978" y="3705954"/>
                </a:lnTo>
                <a:lnTo>
                  <a:pt x="0" y="370595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950933">
            <a:off x="-2881959" y="3638336"/>
            <a:ext cx="4236628" cy="4828066"/>
          </a:xfrm>
          <a:custGeom>
            <a:avLst/>
            <a:gdLst/>
            <a:ahLst/>
            <a:cxnLst/>
            <a:rect r="r" b="b" t="t" l="l"/>
            <a:pathLst>
              <a:path h="4828066" w="4236628">
                <a:moveTo>
                  <a:pt x="0" y="0"/>
                </a:moveTo>
                <a:lnTo>
                  <a:pt x="4236627" y="0"/>
                </a:lnTo>
                <a:lnTo>
                  <a:pt x="4236627" y="4828066"/>
                </a:lnTo>
                <a:lnTo>
                  <a:pt x="0" y="482806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5961285" y="-1953528"/>
            <a:ext cx="4623736" cy="3907057"/>
          </a:xfrm>
          <a:custGeom>
            <a:avLst/>
            <a:gdLst/>
            <a:ahLst/>
            <a:cxnLst/>
            <a:rect r="r" b="b" t="t" l="l"/>
            <a:pathLst>
              <a:path h="3907057" w="4623736">
                <a:moveTo>
                  <a:pt x="0" y="0"/>
                </a:moveTo>
                <a:lnTo>
                  <a:pt x="4623736" y="0"/>
                </a:lnTo>
                <a:lnTo>
                  <a:pt x="4623736" y="3907056"/>
                </a:lnTo>
                <a:lnTo>
                  <a:pt x="0" y="390705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-366315">
            <a:off x="16379203" y="2238243"/>
            <a:ext cx="3659690" cy="4299195"/>
          </a:xfrm>
          <a:custGeom>
            <a:avLst/>
            <a:gdLst/>
            <a:ahLst/>
            <a:cxnLst/>
            <a:rect r="r" b="b" t="t" l="l"/>
            <a:pathLst>
              <a:path h="4299195" w="3659690">
                <a:moveTo>
                  <a:pt x="0" y="0"/>
                </a:moveTo>
                <a:lnTo>
                  <a:pt x="3659690" y="0"/>
                </a:lnTo>
                <a:lnTo>
                  <a:pt x="3659690" y="4299195"/>
                </a:lnTo>
                <a:lnTo>
                  <a:pt x="0" y="4299195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4830498" y="-3925030"/>
            <a:ext cx="4567505" cy="4720935"/>
          </a:xfrm>
          <a:custGeom>
            <a:avLst/>
            <a:gdLst/>
            <a:ahLst/>
            <a:cxnLst/>
            <a:rect r="r" b="b" t="t" l="l"/>
            <a:pathLst>
              <a:path h="4720935" w="4567505">
                <a:moveTo>
                  <a:pt x="0" y="0"/>
                </a:moveTo>
                <a:lnTo>
                  <a:pt x="4567505" y="0"/>
                </a:lnTo>
                <a:lnTo>
                  <a:pt x="4567505" y="4720936"/>
                </a:lnTo>
                <a:lnTo>
                  <a:pt x="0" y="472093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10252774" y="9258300"/>
            <a:ext cx="5331561" cy="3445521"/>
          </a:xfrm>
          <a:custGeom>
            <a:avLst/>
            <a:gdLst/>
            <a:ahLst/>
            <a:cxnLst/>
            <a:rect r="r" b="b" t="t" l="l"/>
            <a:pathLst>
              <a:path h="3445521" w="5331561">
                <a:moveTo>
                  <a:pt x="0" y="0"/>
                </a:moveTo>
                <a:lnTo>
                  <a:pt x="5331562" y="0"/>
                </a:lnTo>
                <a:lnTo>
                  <a:pt x="5331562" y="3445521"/>
                </a:lnTo>
                <a:lnTo>
                  <a:pt x="0" y="3445521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15961285" y="7440838"/>
            <a:ext cx="3869837" cy="4265352"/>
          </a:xfrm>
          <a:custGeom>
            <a:avLst/>
            <a:gdLst/>
            <a:ahLst/>
            <a:cxnLst/>
            <a:rect r="r" b="b" t="t" l="l"/>
            <a:pathLst>
              <a:path h="4265352" w="3869837">
                <a:moveTo>
                  <a:pt x="0" y="0"/>
                </a:moveTo>
                <a:lnTo>
                  <a:pt x="3869837" y="0"/>
                </a:lnTo>
                <a:lnTo>
                  <a:pt x="3869837" y="4265352"/>
                </a:lnTo>
                <a:lnTo>
                  <a:pt x="0" y="4265352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2" id="12"/>
          <p:cNvSpPr/>
          <p:nvPr/>
        </p:nvSpPr>
        <p:spPr>
          <a:xfrm flipH="false" flipV="false" rot="-10800000">
            <a:off x="9301038" y="-1719138"/>
            <a:ext cx="6660247" cy="2730701"/>
          </a:xfrm>
          <a:custGeom>
            <a:avLst/>
            <a:gdLst/>
            <a:ahLst/>
            <a:cxnLst/>
            <a:rect r="r" b="b" t="t" l="l"/>
            <a:pathLst>
              <a:path h="2730701" w="6660247">
                <a:moveTo>
                  <a:pt x="0" y="0"/>
                </a:moveTo>
                <a:lnTo>
                  <a:pt x="6660247" y="0"/>
                </a:lnTo>
                <a:lnTo>
                  <a:pt x="6660247" y="2730701"/>
                </a:lnTo>
                <a:lnTo>
                  <a:pt x="0" y="2730701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3" id="13"/>
          <p:cNvSpPr/>
          <p:nvPr/>
        </p:nvSpPr>
        <p:spPr>
          <a:xfrm flipH="false" flipV="false" rot="-2611628">
            <a:off x="1608356" y="-1969747"/>
            <a:ext cx="4007991" cy="3041063"/>
          </a:xfrm>
          <a:custGeom>
            <a:avLst/>
            <a:gdLst/>
            <a:ahLst/>
            <a:cxnLst/>
            <a:rect r="r" b="b" t="t" l="l"/>
            <a:pathLst>
              <a:path h="3041063" w="4007991">
                <a:moveTo>
                  <a:pt x="0" y="0"/>
                </a:moveTo>
                <a:lnTo>
                  <a:pt x="4007991" y="0"/>
                </a:lnTo>
                <a:lnTo>
                  <a:pt x="4007991" y="3041063"/>
                </a:lnTo>
                <a:lnTo>
                  <a:pt x="0" y="3041063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4" id="14"/>
          <p:cNvSpPr txBox="true"/>
          <p:nvPr/>
        </p:nvSpPr>
        <p:spPr>
          <a:xfrm rot="0">
            <a:off x="4270593" y="3348939"/>
            <a:ext cx="9054745" cy="2703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071"/>
              </a:lnSpc>
            </a:pPr>
            <a:r>
              <a:rPr lang="en-US" sz="10799" spc="-647">
                <a:solidFill>
                  <a:srgbClr val="A62030"/>
                </a:solidFill>
                <a:latin typeface="Rustic Printed"/>
              </a:rPr>
              <a:t>COEP’S DRAMA AND FILM CLUB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4142913">
            <a:off x="12598122" y="1964120"/>
            <a:ext cx="2770524" cy="1664799"/>
          </a:xfrm>
          <a:custGeom>
            <a:avLst/>
            <a:gdLst/>
            <a:ahLst/>
            <a:cxnLst/>
            <a:rect r="r" b="b" t="t" l="l"/>
            <a:pathLst>
              <a:path h="1664799" w="2770524">
                <a:moveTo>
                  <a:pt x="0" y="0"/>
                </a:moveTo>
                <a:lnTo>
                  <a:pt x="2770524" y="0"/>
                </a:lnTo>
                <a:lnTo>
                  <a:pt x="2770524" y="1664799"/>
                </a:lnTo>
                <a:lnTo>
                  <a:pt x="0" y="1664799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-6823717">
            <a:off x="1512318" y="4790976"/>
            <a:ext cx="2770524" cy="1664799"/>
          </a:xfrm>
          <a:custGeom>
            <a:avLst/>
            <a:gdLst/>
            <a:ahLst/>
            <a:cxnLst/>
            <a:rect r="r" b="b" t="t" l="l"/>
            <a:pathLst>
              <a:path h="1664799" w="2770524">
                <a:moveTo>
                  <a:pt x="0" y="0"/>
                </a:moveTo>
                <a:lnTo>
                  <a:pt x="2770524" y="0"/>
                </a:lnTo>
                <a:lnTo>
                  <a:pt x="2770524" y="1664799"/>
                </a:lnTo>
                <a:lnTo>
                  <a:pt x="0" y="1664799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true" flipV="false" rot="0">
            <a:off x="1028700" y="833593"/>
            <a:ext cx="1467459" cy="1581362"/>
          </a:xfrm>
          <a:custGeom>
            <a:avLst/>
            <a:gdLst/>
            <a:ahLst/>
            <a:cxnLst/>
            <a:rect r="r" b="b" t="t" l="l"/>
            <a:pathLst>
              <a:path h="1581362" w="1467459">
                <a:moveTo>
                  <a:pt x="1467459" y="0"/>
                </a:moveTo>
                <a:lnTo>
                  <a:pt x="0" y="0"/>
                </a:lnTo>
                <a:lnTo>
                  <a:pt x="0" y="1581363"/>
                </a:lnTo>
                <a:lnTo>
                  <a:pt x="1467459" y="1581363"/>
                </a:lnTo>
                <a:lnTo>
                  <a:pt x="1467459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8" id="18"/>
          <p:cNvSpPr/>
          <p:nvPr/>
        </p:nvSpPr>
        <p:spPr>
          <a:xfrm flipH="false" flipV="false" rot="0">
            <a:off x="15256086" y="7703357"/>
            <a:ext cx="1140143" cy="1228640"/>
          </a:xfrm>
          <a:custGeom>
            <a:avLst/>
            <a:gdLst/>
            <a:ahLst/>
            <a:cxnLst/>
            <a:rect r="r" b="b" t="t" l="l"/>
            <a:pathLst>
              <a:path h="1228640" w="1140143">
                <a:moveTo>
                  <a:pt x="0" y="0"/>
                </a:moveTo>
                <a:lnTo>
                  <a:pt x="1140142" y="0"/>
                </a:lnTo>
                <a:lnTo>
                  <a:pt x="1140142" y="1228640"/>
                </a:lnTo>
                <a:lnTo>
                  <a:pt x="0" y="1228640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9" id="19"/>
          <p:cNvSpPr txBox="true"/>
          <p:nvPr/>
        </p:nvSpPr>
        <p:spPr>
          <a:xfrm rot="0">
            <a:off x="7060704" y="2004816"/>
            <a:ext cx="3367430" cy="7917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838"/>
              </a:lnSpc>
            </a:pPr>
            <a:r>
              <a:rPr lang="en-US" sz="5039" spc="-302">
                <a:solidFill>
                  <a:srgbClr val="000000"/>
                </a:solidFill>
                <a:latin typeface="Rustic Printed"/>
              </a:rPr>
              <a:t>A WEBSITE FOR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2306171" y="7207442"/>
            <a:ext cx="12949915" cy="7936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899"/>
              </a:lnSpc>
            </a:pPr>
            <a:r>
              <a:rPr lang="en-US" sz="5103" spc="-306">
                <a:solidFill>
                  <a:srgbClr val="000000"/>
                </a:solidFill>
                <a:latin typeface="Rustic Printed"/>
              </a:rPr>
              <a:t>SUMEDH CHAVAN  |  CHINMAY BARVE 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55" r="0" b="-555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047896" y="1642815"/>
            <a:ext cx="6533488" cy="6485972"/>
          </a:xfrm>
          <a:custGeom>
            <a:avLst/>
            <a:gdLst/>
            <a:ahLst/>
            <a:cxnLst/>
            <a:rect r="r" b="b" t="t" l="l"/>
            <a:pathLst>
              <a:path h="6485972" w="6533488">
                <a:moveTo>
                  <a:pt x="0" y="0"/>
                </a:moveTo>
                <a:lnTo>
                  <a:pt x="6533488" y="0"/>
                </a:lnTo>
                <a:lnTo>
                  <a:pt x="6533488" y="6485972"/>
                </a:lnTo>
                <a:lnTo>
                  <a:pt x="0" y="648597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108723" y="712913"/>
            <a:ext cx="8760465" cy="14382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399"/>
              </a:lnSpc>
              <a:spcBef>
                <a:spcPct val="0"/>
              </a:spcBef>
            </a:pPr>
            <a:r>
              <a:rPr lang="en-US" sz="9999" spc="-599">
                <a:solidFill>
                  <a:srgbClr val="A62030"/>
                </a:solidFill>
                <a:latin typeface="Rustic Printed"/>
              </a:rPr>
              <a:t>COMMENT ANALYSIS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14102" y="2437795"/>
            <a:ext cx="10233794" cy="19443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180"/>
              </a:lnSpc>
            </a:pPr>
            <a:r>
              <a:rPr lang="en-US" sz="3700" u="sng">
                <a:solidFill>
                  <a:srgbClr val="A62030"/>
                </a:solidFill>
                <a:latin typeface="Canva Sans Bold"/>
              </a:rPr>
              <a:t>TECH USED</a:t>
            </a:r>
            <a:r>
              <a:rPr lang="en-US" sz="3700">
                <a:solidFill>
                  <a:srgbClr val="A62030"/>
                </a:solidFill>
                <a:latin typeface="Canva Sans Bold"/>
              </a:rPr>
              <a:t> :</a:t>
            </a:r>
            <a:r>
              <a:rPr lang="en-US" sz="3700">
                <a:solidFill>
                  <a:srgbClr val="000000"/>
                </a:solidFill>
                <a:latin typeface="Canva Sans Bold"/>
              </a:rPr>
              <a:t> </a:t>
            </a:r>
            <a:r>
              <a:rPr lang="en-US" sz="3700">
                <a:solidFill>
                  <a:srgbClr val="000000"/>
                </a:solidFill>
                <a:latin typeface="Canva Sans"/>
              </a:rPr>
              <a:t>Google Gemini api, YouTube data api, langchain, hugging face model, wordcloud, matplotlib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18565" y="4667874"/>
            <a:ext cx="10140780" cy="52303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98838" indent="-399419" lvl="1">
              <a:lnSpc>
                <a:spcPts val="5180"/>
              </a:lnSpc>
              <a:buFont typeface="Arial"/>
              <a:buChar char="•"/>
            </a:pPr>
            <a:r>
              <a:rPr lang="en-US" sz="3700">
                <a:solidFill>
                  <a:srgbClr val="000000"/>
                </a:solidFill>
                <a:latin typeface="Canva Sans Bold"/>
              </a:rPr>
              <a:t>Sentiment analysis of english using cardiffnlp/twitter-roberta-base-sentiment-latest</a:t>
            </a:r>
          </a:p>
          <a:p>
            <a:pPr marL="798838" indent="-399419" lvl="1">
              <a:lnSpc>
                <a:spcPts val="5180"/>
              </a:lnSpc>
              <a:buFont typeface="Arial"/>
              <a:buChar char="•"/>
            </a:pPr>
            <a:r>
              <a:rPr lang="en-US" sz="3700">
                <a:solidFill>
                  <a:srgbClr val="000000"/>
                </a:solidFill>
                <a:latin typeface="Canva Sans Bold"/>
              </a:rPr>
              <a:t>Sentiment analysis of Marathi comments using l3cube-pune/marathi-sentiment-md</a:t>
            </a:r>
          </a:p>
          <a:p>
            <a:pPr marL="798838" indent="-399419" lvl="1">
              <a:lnSpc>
                <a:spcPts val="5180"/>
              </a:lnSpc>
              <a:buFont typeface="Arial"/>
              <a:buChar char="•"/>
            </a:pPr>
            <a:r>
              <a:rPr lang="en-US" sz="3700">
                <a:solidFill>
                  <a:srgbClr val="000000"/>
                </a:solidFill>
                <a:latin typeface="Canva Sans Bold"/>
              </a:rPr>
              <a:t>Sarcasm and Contructive feedback detection using Google Gemini model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55" r="0" b="-555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1028700"/>
            <a:ext cx="16230600" cy="8229600"/>
            <a:chOff x="0" y="0"/>
            <a:chExt cx="4274726" cy="216746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274726" cy="2167467"/>
            </a:xfrm>
            <a:custGeom>
              <a:avLst/>
              <a:gdLst/>
              <a:ahLst/>
              <a:cxnLst/>
              <a:rect r="r" b="b" t="t" l="l"/>
              <a:pathLst>
                <a:path h="2167467" w="4274726">
                  <a:moveTo>
                    <a:pt x="10494" y="0"/>
                  </a:moveTo>
                  <a:lnTo>
                    <a:pt x="4264232" y="0"/>
                  </a:lnTo>
                  <a:cubicBezTo>
                    <a:pt x="4270028" y="0"/>
                    <a:pt x="4274726" y="4698"/>
                    <a:pt x="4274726" y="10494"/>
                  </a:cubicBezTo>
                  <a:lnTo>
                    <a:pt x="4274726" y="2156973"/>
                  </a:lnTo>
                  <a:cubicBezTo>
                    <a:pt x="4274726" y="2162768"/>
                    <a:pt x="4270028" y="2167467"/>
                    <a:pt x="4264232" y="2167467"/>
                  </a:cubicBezTo>
                  <a:lnTo>
                    <a:pt x="10494" y="2167467"/>
                  </a:lnTo>
                  <a:cubicBezTo>
                    <a:pt x="7711" y="2167467"/>
                    <a:pt x="5042" y="2166361"/>
                    <a:pt x="3074" y="2164393"/>
                  </a:cubicBezTo>
                  <a:cubicBezTo>
                    <a:pt x="1106" y="2162425"/>
                    <a:pt x="0" y="2159756"/>
                    <a:pt x="0" y="2156973"/>
                  </a:cubicBezTo>
                  <a:lnTo>
                    <a:pt x="0" y="10494"/>
                  </a:lnTo>
                  <a:cubicBezTo>
                    <a:pt x="0" y="4698"/>
                    <a:pt x="4698" y="0"/>
                    <a:pt x="10494" y="0"/>
                  </a:cubicBezTo>
                  <a:close/>
                </a:path>
              </a:pathLst>
            </a:custGeom>
            <a:solidFill>
              <a:srgbClr val="0B4E7C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274726" cy="2205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2403384" y="1353429"/>
            <a:ext cx="13481233" cy="15715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600"/>
              </a:lnSpc>
            </a:pPr>
            <a:r>
              <a:rPr lang="en-US" sz="10000" spc="-600">
                <a:solidFill>
                  <a:srgbClr val="FFFFFF"/>
                </a:solidFill>
                <a:latin typeface="Rustic Printed"/>
              </a:rPr>
              <a:t>OOP IN COMMENT ANALYSIS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403384" y="3396249"/>
            <a:ext cx="12968302" cy="51060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77972" indent="-288986" lvl="1">
              <a:lnSpc>
                <a:spcPts val="4550"/>
              </a:lnSpc>
              <a:buFont typeface="Arial"/>
              <a:buChar char="•"/>
            </a:pPr>
            <a:r>
              <a:rPr lang="en-US" sz="2677" u="sng">
                <a:solidFill>
                  <a:srgbClr val="FCFCFC"/>
                </a:solidFill>
                <a:latin typeface="Canva Sans Bold"/>
              </a:rPr>
              <a:t>Encapsulation</a:t>
            </a:r>
            <a:r>
              <a:rPr lang="en-US" sz="2677">
                <a:solidFill>
                  <a:srgbClr val="FCFCFC"/>
                </a:solidFill>
                <a:latin typeface="Canva Sans"/>
              </a:rPr>
              <a:t>: Importing libraries like requests bundles specific tasks, hiding implementation details.</a:t>
            </a:r>
          </a:p>
          <a:p>
            <a:pPr marL="577972" indent="-288986" lvl="1">
              <a:lnSpc>
                <a:spcPts val="4550"/>
              </a:lnSpc>
              <a:buFont typeface="Arial"/>
              <a:buChar char="•"/>
            </a:pPr>
            <a:r>
              <a:rPr lang="en-US" sz="2677" u="sng">
                <a:solidFill>
                  <a:srgbClr val="FCFCFC"/>
                </a:solidFill>
                <a:latin typeface="Canva Sans Bold"/>
              </a:rPr>
              <a:t>Classes and Objects</a:t>
            </a:r>
            <a:r>
              <a:rPr lang="en-US" sz="2677">
                <a:solidFill>
                  <a:srgbClr val="FCFCFC"/>
                </a:solidFill>
                <a:latin typeface="Canva Sans"/>
              </a:rPr>
              <a:t>: Defined classes like ChatGoogleGenerativeAI serve as blueprints for encapsulating data and functionalities.</a:t>
            </a:r>
          </a:p>
          <a:p>
            <a:pPr marL="577972" indent="-288986" lvl="1">
              <a:lnSpc>
                <a:spcPts val="4550"/>
              </a:lnSpc>
              <a:buFont typeface="Arial"/>
              <a:buChar char="•"/>
            </a:pPr>
            <a:r>
              <a:rPr lang="en-US" sz="2677" u="sng">
                <a:solidFill>
                  <a:srgbClr val="FCFCFC"/>
                </a:solidFill>
                <a:latin typeface="Canva Sans Bold"/>
              </a:rPr>
              <a:t>Inheritance</a:t>
            </a:r>
            <a:r>
              <a:rPr lang="en-US" sz="2677">
                <a:solidFill>
                  <a:srgbClr val="FCFCFC"/>
                </a:solidFill>
                <a:latin typeface="Canva Sans"/>
              </a:rPr>
              <a:t>: Libraries such as transformers leverage inheritance extensively for providing functionality, inheriting methods for various tasks.</a:t>
            </a:r>
          </a:p>
          <a:p>
            <a:pPr marL="577972" indent="-288986" lvl="1">
              <a:lnSpc>
                <a:spcPts val="4550"/>
              </a:lnSpc>
              <a:buFont typeface="Arial"/>
              <a:buChar char="•"/>
            </a:pPr>
            <a:r>
              <a:rPr lang="en-US" sz="2677" u="sng">
                <a:solidFill>
                  <a:srgbClr val="FCFCFC"/>
                </a:solidFill>
                <a:latin typeface="Canva Sans Bold"/>
              </a:rPr>
              <a:t>Encapsulation </a:t>
            </a:r>
            <a:r>
              <a:rPr lang="en-US" sz="2677">
                <a:solidFill>
                  <a:srgbClr val="FCFCFC"/>
                </a:solidFill>
                <a:latin typeface="Canva Sans"/>
              </a:rPr>
              <a:t>(Function Level): Functions like get_comments encapsulate specific functionalities, bundling data and methods within themselves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55" r="0" b="-555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6633" y="1028700"/>
            <a:ext cx="18134734" cy="8017958"/>
          </a:xfrm>
          <a:custGeom>
            <a:avLst/>
            <a:gdLst/>
            <a:ahLst/>
            <a:cxnLst/>
            <a:rect r="r" b="b" t="t" l="l"/>
            <a:pathLst>
              <a:path h="8017958" w="18134734">
                <a:moveTo>
                  <a:pt x="0" y="0"/>
                </a:moveTo>
                <a:lnTo>
                  <a:pt x="18134734" y="0"/>
                </a:lnTo>
                <a:lnTo>
                  <a:pt x="18134734" y="8017958"/>
                </a:lnTo>
                <a:lnTo>
                  <a:pt x="0" y="80179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55" r="0" b="-555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873239"/>
            <a:ext cx="18288000" cy="8540522"/>
          </a:xfrm>
          <a:custGeom>
            <a:avLst/>
            <a:gdLst/>
            <a:ahLst/>
            <a:cxnLst/>
            <a:rect r="r" b="b" t="t" l="l"/>
            <a:pathLst>
              <a:path h="8540522" w="18288000">
                <a:moveTo>
                  <a:pt x="0" y="0"/>
                </a:moveTo>
                <a:lnTo>
                  <a:pt x="18288000" y="0"/>
                </a:lnTo>
                <a:lnTo>
                  <a:pt x="18288000" y="8540522"/>
                </a:lnTo>
                <a:lnTo>
                  <a:pt x="0" y="854052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55" r="0" b="-555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1028700"/>
            <a:ext cx="18288000" cy="8190411"/>
          </a:xfrm>
          <a:custGeom>
            <a:avLst/>
            <a:gdLst/>
            <a:ahLst/>
            <a:cxnLst/>
            <a:rect r="r" b="b" t="t" l="l"/>
            <a:pathLst>
              <a:path h="8190411" w="18288000">
                <a:moveTo>
                  <a:pt x="0" y="0"/>
                </a:moveTo>
                <a:lnTo>
                  <a:pt x="18288000" y="0"/>
                </a:lnTo>
                <a:lnTo>
                  <a:pt x="18288000" y="8190411"/>
                </a:lnTo>
                <a:lnTo>
                  <a:pt x="0" y="819041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55" r="0" b="-555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680609"/>
            <a:ext cx="18288000" cy="8577691"/>
          </a:xfrm>
          <a:custGeom>
            <a:avLst/>
            <a:gdLst/>
            <a:ahLst/>
            <a:cxnLst/>
            <a:rect r="r" b="b" t="t" l="l"/>
            <a:pathLst>
              <a:path h="8577691" w="18288000">
                <a:moveTo>
                  <a:pt x="0" y="0"/>
                </a:moveTo>
                <a:lnTo>
                  <a:pt x="18288000" y="0"/>
                </a:lnTo>
                <a:lnTo>
                  <a:pt x="18288000" y="8577691"/>
                </a:lnTo>
                <a:lnTo>
                  <a:pt x="0" y="857769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55" r="0" b="-555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761351">
            <a:off x="437462" y="806182"/>
            <a:ext cx="2578260" cy="1959477"/>
          </a:xfrm>
          <a:custGeom>
            <a:avLst/>
            <a:gdLst/>
            <a:ahLst/>
            <a:cxnLst/>
            <a:rect r="r" b="b" t="t" l="l"/>
            <a:pathLst>
              <a:path h="1959477" w="2578260">
                <a:moveTo>
                  <a:pt x="0" y="0"/>
                </a:moveTo>
                <a:lnTo>
                  <a:pt x="2578260" y="0"/>
                </a:lnTo>
                <a:lnTo>
                  <a:pt x="2578260" y="1959478"/>
                </a:lnTo>
                <a:lnTo>
                  <a:pt x="0" y="195947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969833" y="1586661"/>
            <a:ext cx="11434631" cy="14382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399"/>
              </a:lnSpc>
              <a:spcBef>
                <a:spcPct val="0"/>
              </a:spcBef>
            </a:pPr>
            <a:r>
              <a:rPr lang="en-US" sz="9999" spc="-599">
                <a:solidFill>
                  <a:srgbClr val="A62030"/>
                </a:solidFill>
                <a:latin typeface="Rustic Printed"/>
              </a:rPr>
              <a:t>MONOLOGUE GENERATION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-9739030">
            <a:off x="15007104" y="7601794"/>
            <a:ext cx="2578260" cy="1959477"/>
          </a:xfrm>
          <a:custGeom>
            <a:avLst/>
            <a:gdLst/>
            <a:ahLst/>
            <a:cxnLst/>
            <a:rect r="r" b="b" t="t" l="l"/>
            <a:pathLst>
              <a:path h="1959477" w="2578260">
                <a:moveTo>
                  <a:pt x="0" y="0"/>
                </a:moveTo>
                <a:lnTo>
                  <a:pt x="2578260" y="0"/>
                </a:lnTo>
                <a:lnTo>
                  <a:pt x="2578260" y="1959478"/>
                </a:lnTo>
                <a:lnTo>
                  <a:pt x="0" y="195947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342056" y="3375156"/>
            <a:ext cx="16275938" cy="6299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180"/>
              </a:lnSpc>
            </a:pPr>
            <a:r>
              <a:rPr lang="en-US" sz="3700" u="sng">
                <a:solidFill>
                  <a:srgbClr val="A62030"/>
                </a:solidFill>
                <a:latin typeface="Canva Sans Bold"/>
              </a:rPr>
              <a:t>TECH USED</a:t>
            </a:r>
            <a:r>
              <a:rPr lang="en-US" sz="3700">
                <a:solidFill>
                  <a:srgbClr val="A62030"/>
                </a:solidFill>
                <a:latin typeface="Canva Sans Bold"/>
              </a:rPr>
              <a:t> :</a:t>
            </a:r>
            <a:r>
              <a:rPr lang="en-US" sz="3700">
                <a:solidFill>
                  <a:srgbClr val="000000"/>
                </a:solidFill>
                <a:latin typeface="Canva Sans Bold"/>
              </a:rPr>
              <a:t> </a:t>
            </a:r>
            <a:r>
              <a:rPr lang="en-US" sz="3700">
                <a:solidFill>
                  <a:srgbClr val="000000"/>
                </a:solidFill>
                <a:latin typeface="Canva Sans"/>
              </a:rPr>
              <a:t>Google Gemini api, OpenAI Embeddings, langchain, FAISS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4511443"/>
            <a:ext cx="14051552" cy="52303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98838" indent="-399419" lvl="1">
              <a:lnSpc>
                <a:spcPts val="5180"/>
              </a:lnSpc>
              <a:buFont typeface="Arial"/>
              <a:buChar char="•"/>
            </a:pPr>
            <a:r>
              <a:rPr lang="en-US" sz="3700">
                <a:solidFill>
                  <a:srgbClr val="000000"/>
                </a:solidFill>
                <a:latin typeface="Canva Sans Bold"/>
              </a:rPr>
              <a:t>Monologue are converted to embedding using OpenAI embedding and stores in vectorstore FAISS</a:t>
            </a:r>
          </a:p>
          <a:p>
            <a:pPr marL="798838" indent="-399419" lvl="1">
              <a:lnSpc>
                <a:spcPts val="5180"/>
              </a:lnSpc>
              <a:buFont typeface="Arial"/>
              <a:buChar char="•"/>
            </a:pPr>
            <a:r>
              <a:rPr lang="en-US" sz="3700">
                <a:solidFill>
                  <a:srgbClr val="000000"/>
                </a:solidFill>
                <a:latin typeface="Canva Sans Bold"/>
              </a:rPr>
              <a:t>User expresses his query and it is converted into embeddings as well.</a:t>
            </a:r>
          </a:p>
          <a:p>
            <a:pPr marL="798838" indent="-399419" lvl="1">
              <a:lnSpc>
                <a:spcPts val="5180"/>
              </a:lnSpc>
              <a:buFont typeface="Arial"/>
              <a:buChar char="•"/>
            </a:pPr>
            <a:r>
              <a:rPr lang="en-US" sz="3700">
                <a:solidFill>
                  <a:srgbClr val="000000"/>
                </a:solidFill>
                <a:latin typeface="Canva Sans Bold"/>
              </a:rPr>
              <a:t>similarity search is done between the embedding of user query and monologues stored in vectorstore.</a:t>
            </a:r>
          </a:p>
          <a:p>
            <a:pPr marL="798838" indent="-399419" lvl="1">
              <a:lnSpc>
                <a:spcPts val="5180"/>
              </a:lnSpc>
              <a:buFont typeface="Arial"/>
              <a:buChar char="•"/>
            </a:pPr>
            <a:r>
              <a:rPr lang="en-US" sz="3700">
                <a:solidFill>
                  <a:srgbClr val="000000"/>
                </a:solidFill>
                <a:latin typeface="Canva Sans Bold"/>
              </a:rPr>
              <a:t>most relevant monolgues are fetched and rendered via Google Gemini models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55" r="0" b="-555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1028700"/>
            <a:ext cx="16230600" cy="8229600"/>
            <a:chOff x="0" y="0"/>
            <a:chExt cx="4274726" cy="216746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274726" cy="2167467"/>
            </a:xfrm>
            <a:custGeom>
              <a:avLst/>
              <a:gdLst/>
              <a:ahLst/>
              <a:cxnLst/>
              <a:rect r="r" b="b" t="t" l="l"/>
              <a:pathLst>
                <a:path h="2167467" w="4274726">
                  <a:moveTo>
                    <a:pt x="10494" y="0"/>
                  </a:moveTo>
                  <a:lnTo>
                    <a:pt x="4264232" y="0"/>
                  </a:lnTo>
                  <a:cubicBezTo>
                    <a:pt x="4270028" y="0"/>
                    <a:pt x="4274726" y="4698"/>
                    <a:pt x="4274726" y="10494"/>
                  </a:cubicBezTo>
                  <a:lnTo>
                    <a:pt x="4274726" y="2156973"/>
                  </a:lnTo>
                  <a:cubicBezTo>
                    <a:pt x="4274726" y="2162768"/>
                    <a:pt x="4270028" y="2167467"/>
                    <a:pt x="4264232" y="2167467"/>
                  </a:cubicBezTo>
                  <a:lnTo>
                    <a:pt x="10494" y="2167467"/>
                  </a:lnTo>
                  <a:cubicBezTo>
                    <a:pt x="7711" y="2167467"/>
                    <a:pt x="5042" y="2166361"/>
                    <a:pt x="3074" y="2164393"/>
                  </a:cubicBezTo>
                  <a:cubicBezTo>
                    <a:pt x="1106" y="2162425"/>
                    <a:pt x="0" y="2159756"/>
                    <a:pt x="0" y="2156973"/>
                  </a:cubicBezTo>
                  <a:lnTo>
                    <a:pt x="0" y="10494"/>
                  </a:lnTo>
                  <a:cubicBezTo>
                    <a:pt x="0" y="4698"/>
                    <a:pt x="4698" y="0"/>
                    <a:pt x="10494" y="0"/>
                  </a:cubicBezTo>
                  <a:close/>
                </a:path>
              </a:pathLst>
            </a:custGeom>
            <a:solidFill>
              <a:srgbClr val="0B4E7C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274726" cy="2205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543000" y="1353429"/>
            <a:ext cx="15295015" cy="15715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600"/>
              </a:lnSpc>
            </a:pPr>
            <a:r>
              <a:rPr lang="en-US" sz="10000" spc="-600">
                <a:solidFill>
                  <a:srgbClr val="FFFFFF"/>
                </a:solidFill>
                <a:latin typeface="Rustic Printed"/>
              </a:rPr>
              <a:t>OOP IN MONOLOGUE GENERATION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263862" y="3437435"/>
            <a:ext cx="13386867" cy="42814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77972" indent="-288986" lvl="1">
              <a:lnSpc>
                <a:spcPts val="4898"/>
              </a:lnSpc>
              <a:buFont typeface="Arial"/>
              <a:buChar char="•"/>
            </a:pPr>
            <a:r>
              <a:rPr lang="en-US" sz="2677" u="sng">
                <a:solidFill>
                  <a:srgbClr val="FCFCFC"/>
                </a:solidFill>
                <a:latin typeface="Canva Sans Bold"/>
              </a:rPr>
              <a:t>Encapsulation</a:t>
            </a:r>
            <a:r>
              <a:rPr lang="en-US" sz="2677">
                <a:solidFill>
                  <a:srgbClr val="FCFCFC"/>
                </a:solidFill>
                <a:latin typeface="Canva Sans"/>
              </a:rPr>
              <a:t>: Classes like ChatGoogleGenerativeAI, OpenAIEmbeddings, etc., encapsulate specific functionalities and data within their scopes, showcasing encapsulation in action.</a:t>
            </a:r>
          </a:p>
          <a:p>
            <a:pPr marL="577972" indent="-288986" lvl="1">
              <a:lnSpc>
                <a:spcPts val="4898"/>
              </a:lnSpc>
              <a:buFont typeface="Arial"/>
              <a:buChar char="•"/>
            </a:pPr>
            <a:r>
              <a:rPr lang="en-US" sz="2677" u="sng">
                <a:solidFill>
                  <a:srgbClr val="FCFCFC"/>
                </a:solidFill>
                <a:latin typeface="Canva Sans Bold"/>
              </a:rPr>
              <a:t>Polymorphism</a:t>
            </a:r>
            <a:r>
              <a:rPr lang="en-US" sz="2677">
                <a:solidFill>
                  <a:srgbClr val="FCFCFC"/>
                </a:solidFill>
                <a:latin typeface="Canva Sans"/>
              </a:rPr>
              <a:t>: The RetrievalQA class demonstrates polymorphism by responding differently to the same method invocation (get_qa_chain) based on the type of question-answering chain required, exemplifying the concept in practice.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55" r="0" b="-555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382904"/>
            <a:ext cx="18288000" cy="8700655"/>
          </a:xfrm>
          <a:custGeom>
            <a:avLst/>
            <a:gdLst/>
            <a:ahLst/>
            <a:cxnLst/>
            <a:rect r="r" b="b" t="t" l="l"/>
            <a:pathLst>
              <a:path h="8700655" w="18288000">
                <a:moveTo>
                  <a:pt x="0" y="0"/>
                </a:moveTo>
                <a:lnTo>
                  <a:pt x="18288000" y="0"/>
                </a:lnTo>
                <a:lnTo>
                  <a:pt x="18288000" y="8700654"/>
                </a:lnTo>
                <a:lnTo>
                  <a:pt x="0" y="870065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55" r="0" b="-555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391196"/>
            <a:ext cx="18288000" cy="9504608"/>
          </a:xfrm>
          <a:custGeom>
            <a:avLst/>
            <a:gdLst/>
            <a:ahLst/>
            <a:cxnLst/>
            <a:rect r="r" b="b" t="t" l="l"/>
            <a:pathLst>
              <a:path h="9504608" w="18288000">
                <a:moveTo>
                  <a:pt x="0" y="0"/>
                </a:moveTo>
                <a:lnTo>
                  <a:pt x="18288000" y="0"/>
                </a:lnTo>
                <a:lnTo>
                  <a:pt x="18288000" y="9504608"/>
                </a:lnTo>
                <a:lnTo>
                  <a:pt x="0" y="950460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55" r="0" b="-5555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516815"/>
            <a:ext cx="11852828" cy="14336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317"/>
              </a:lnSpc>
              <a:spcBef>
                <a:spcPct val="0"/>
              </a:spcBef>
            </a:pPr>
            <a:r>
              <a:rPr lang="en-US" sz="9901" spc="-594" strike="noStrike" u="none">
                <a:solidFill>
                  <a:srgbClr val="A62030"/>
                </a:solidFill>
                <a:latin typeface="Rustic Printed"/>
              </a:rPr>
              <a:t>PROBLEM &amp; OPPORTUNITY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0985909" y="2212116"/>
            <a:ext cx="6273391" cy="5862769"/>
          </a:xfrm>
          <a:custGeom>
            <a:avLst/>
            <a:gdLst/>
            <a:ahLst/>
            <a:cxnLst/>
            <a:rect r="r" b="b" t="t" l="l"/>
            <a:pathLst>
              <a:path h="5862769" w="6273391">
                <a:moveTo>
                  <a:pt x="0" y="0"/>
                </a:moveTo>
                <a:lnTo>
                  <a:pt x="6273391" y="0"/>
                </a:lnTo>
                <a:lnTo>
                  <a:pt x="6273391" y="5862768"/>
                </a:lnTo>
                <a:lnTo>
                  <a:pt x="0" y="58627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18565" y="3700418"/>
            <a:ext cx="10140780" cy="19443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98838" indent="-399419" lvl="1">
              <a:lnSpc>
                <a:spcPts val="5180"/>
              </a:lnSpc>
              <a:buFont typeface="Arial"/>
              <a:buChar char="•"/>
            </a:pPr>
            <a:r>
              <a:rPr lang="en-US" sz="3700">
                <a:solidFill>
                  <a:srgbClr val="000000"/>
                </a:solidFill>
                <a:latin typeface="Canva Sans Bold"/>
              </a:rPr>
              <a:t>Need for a website for DNFC club to showcase their creations and achievements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18565" y="5945643"/>
            <a:ext cx="10140780" cy="19443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98838" indent="-399419" lvl="1">
              <a:lnSpc>
                <a:spcPts val="5180"/>
              </a:lnSpc>
              <a:buFont typeface="Arial"/>
              <a:buChar char="•"/>
            </a:pPr>
            <a:r>
              <a:rPr lang="en-US" sz="3700">
                <a:solidFill>
                  <a:srgbClr val="000000"/>
                </a:solidFill>
                <a:latin typeface="Canva Sans Bold"/>
              </a:rPr>
              <a:t>Making use of newer technologies for the process of content creation and analysis to the next level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55" r="0" b="-555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627848" y="1891162"/>
            <a:ext cx="6600687" cy="6504677"/>
          </a:xfrm>
          <a:custGeom>
            <a:avLst/>
            <a:gdLst/>
            <a:ahLst/>
            <a:cxnLst/>
            <a:rect r="r" b="b" t="t" l="l"/>
            <a:pathLst>
              <a:path h="6504677" w="6600687">
                <a:moveTo>
                  <a:pt x="0" y="0"/>
                </a:moveTo>
                <a:lnTo>
                  <a:pt x="6600687" y="0"/>
                </a:lnTo>
                <a:lnTo>
                  <a:pt x="6600687" y="6504676"/>
                </a:lnTo>
                <a:lnTo>
                  <a:pt x="0" y="650467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302095" y="1104900"/>
            <a:ext cx="11434631" cy="14382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399"/>
              </a:lnSpc>
              <a:spcBef>
                <a:spcPct val="0"/>
              </a:spcBef>
            </a:pPr>
            <a:r>
              <a:rPr lang="en-US" sz="9999" spc="-599">
                <a:solidFill>
                  <a:srgbClr val="A62030"/>
                </a:solidFill>
                <a:latin typeface="Rustic Printed"/>
              </a:rPr>
              <a:t>SCRIPT ANALYSIS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543383" y="2749433"/>
            <a:ext cx="11113718" cy="12871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180"/>
              </a:lnSpc>
            </a:pPr>
            <a:r>
              <a:rPr lang="en-US" sz="3700" u="sng">
                <a:solidFill>
                  <a:srgbClr val="A62030"/>
                </a:solidFill>
                <a:latin typeface="Canva Sans Bold"/>
              </a:rPr>
              <a:t>TECH USED</a:t>
            </a:r>
            <a:r>
              <a:rPr lang="en-US" sz="3700">
                <a:solidFill>
                  <a:srgbClr val="A62030"/>
                </a:solidFill>
                <a:latin typeface="Canva Sans Bold"/>
              </a:rPr>
              <a:t> :</a:t>
            </a:r>
            <a:r>
              <a:rPr lang="en-US" sz="3700">
                <a:solidFill>
                  <a:srgbClr val="000000"/>
                </a:solidFill>
                <a:latin typeface="Canva Sans Bold"/>
              </a:rPr>
              <a:t> </a:t>
            </a:r>
            <a:r>
              <a:rPr lang="en-US" sz="3700">
                <a:solidFill>
                  <a:srgbClr val="000000"/>
                </a:solidFill>
                <a:latin typeface="Canva Sans"/>
              </a:rPr>
              <a:t>Google Gemini api, OpenAI Embeddings, langchain, FAISS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677883" y="4246100"/>
            <a:ext cx="10844719" cy="32587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98838" indent="-399419" lvl="1">
              <a:lnSpc>
                <a:spcPts val="5180"/>
              </a:lnSpc>
              <a:buFont typeface="Arial"/>
              <a:buChar char="•"/>
            </a:pPr>
            <a:r>
              <a:rPr lang="en-US" sz="3700">
                <a:solidFill>
                  <a:srgbClr val="000000"/>
                </a:solidFill>
                <a:latin typeface="Canva Sans Bold"/>
              </a:rPr>
              <a:t>Uploaded pdf is converted into embeddings.</a:t>
            </a:r>
          </a:p>
          <a:p>
            <a:pPr marL="798838" indent="-399419" lvl="1">
              <a:lnSpc>
                <a:spcPts val="5180"/>
              </a:lnSpc>
              <a:buFont typeface="Arial"/>
              <a:buChar char="•"/>
            </a:pPr>
            <a:r>
              <a:rPr lang="en-US" sz="3700">
                <a:solidFill>
                  <a:srgbClr val="000000"/>
                </a:solidFill>
                <a:latin typeface="Canva Sans Bold"/>
              </a:rPr>
              <a:t>user’s query is converted into embedding.</a:t>
            </a:r>
          </a:p>
          <a:p>
            <a:pPr marL="798838" indent="-399419" lvl="1">
              <a:lnSpc>
                <a:spcPts val="5180"/>
              </a:lnSpc>
              <a:buFont typeface="Arial"/>
              <a:buChar char="•"/>
            </a:pPr>
            <a:r>
              <a:rPr lang="en-US" sz="3700">
                <a:solidFill>
                  <a:srgbClr val="000000"/>
                </a:solidFill>
                <a:latin typeface="Canva Sans Bold"/>
              </a:rPr>
              <a:t>by using similarity search the most relevant answer to the user question is found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55" r="0" b="-555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1028700"/>
            <a:ext cx="16230600" cy="8229600"/>
            <a:chOff x="0" y="0"/>
            <a:chExt cx="4274726" cy="216746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274726" cy="2167467"/>
            </a:xfrm>
            <a:custGeom>
              <a:avLst/>
              <a:gdLst/>
              <a:ahLst/>
              <a:cxnLst/>
              <a:rect r="r" b="b" t="t" l="l"/>
              <a:pathLst>
                <a:path h="2167467" w="4274726">
                  <a:moveTo>
                    <a:pt x="10494" y="0"/>
                  </a:moveTo>
                  <a:lnTo>
                    <a:pt x="4264232" y="0"/>
                  </a:lnTo>
                  <a:cubicBezTo>
                    <a:pt x="4270028" y="0"/>
                    <a:pt x="4274726" y="4698"/>
                    <a:pt x="4274726" y="10494"/>
                  </a:cubicBezTo>
                  <a:lnTo>
                    <a:pt x="4274726" y="2156973"/>
                  </a:lnTo>
                  <a:cubicBezTo>
                    <a:pt x="4274726" y="2162768"/>
                    <a:pt x="4270028" y="2167467"/>
                    <a:pt x="4264232" y="2167467"/>
                  </a:cubicBezTo>
                  <a:lnTo>
                    <a:pt x="10494" y="2167467"/>
                  </a:lnTo>
                  <a:cubicBezTo>
                    <a:pt x="7711" y="2167467"/>
                    <a:pt x="5042" y="2166361"/>
                    <a:pt x="3074" y="2164393"/>
                  </a:cubicBezTo>
                  <a:cubicBezTo>
                    <a:pt x="1106" y="2162425"/>
                    <a:pt x="0" y="2159756"/>
                    <a:pt x="0" y="2156973"/>
                  </a:cubicBezTo>
                  <a:lnTo>
                    <a:pt x="0" y="10494"/>
                  </a:lnTo>
                  <a:cubicBezTo>
                    <a:pt x="0" y="4698"/>
                    <a:pt x="4698" y="0"/>
                    <a:pt x="10494" y="0"/>
                  </a:cubicBezTo>
                  <a:close/>
                </a:path>
              </a:pathLst>
            </a:custGeom>
            <a:solidFill>
              <a:srgbClr val="0B4E7C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274726" cy="2205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543000" y="1353429"/>
            <a:ext cx="15295015" cy="15715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600"/>
              </a:lnSpc>
            </a:pPr>
            <a:r>
              <a:rPr lang="en-US" sz="10000" spc="-600">
                <a:solidFill>
                  <a:srgbClr val="FFFFFF"/>
                </a:solidFill>
                <a:latin typeface="Rustic Printed"/>
              </a:rPr>
              <a:t>OOP IN SCRIPT ANALYSIS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263862" y="3313610"/>
            <a:ext cx="13386867" cy="30042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77972" indent="-288986" lvl="1">
              <a:lnSpc>
                <a:spcPts val="6103"/>
              </a:lnSpc>
              <a:buFont typeface="Arial"/>
              <a:buChar char="•"/>
            </a:pPr>
            <a:r>
              <a:rPr lang="en-US" sz="2677" u="sng">
                <a:solidFill>
                  <a:srgbClr val="FCFCFC"/>
                </a:solidFill>
                <a:latin typeface="Canva Sans Bold"/>
              </a:rPr>
              <a:t>Access Specification Principles: </a:t>
            </a:r>
            <a:r>
              <a:rPr lang="en-US" sz="2677">
                <a:solidFill>
                  <a:srgbClr val="FCFCFC"/>
                </a:solidFill>
                <a:latin typeface="Canva Sans"/>
              </a:rPr>
              <a:t>Private attributes are indicated by prefixing names with a single underscore, ensuring encapsulation.</a:t>
            </a:r>
          </a:p>
          <a:p>
            <a:pPr marL="577972" indent="-288986" lvl="1">
              <a:lnSpc>
                <a:spcPts val="6103"/>
              </a:lnSpc>
              <a:buFont typeface="Arial"/>
              <a:buChar char="•"/>
            </a:pPr>
            <a:r>
              <a:rPr lang="en-US" sz="2677" u="sng">
                <a:solidFill>
                  <a:srgbClr val="FCFCFC"/>
                </a:solidFill>
                <a:latin typeface="Canva Sans Bold"/>
              </a:rPr>
              <a:t>Abstraction</a:t>
            </a:r>
            <a:r>
              <a:rPr lang="en-US" sz="2677">
                <a:solidFill>
                  <a:srgbClr val="FCFCFC"/>
                </a:solidFill>
                <a:latin typeface="Canva Sans"/>
              </a:rPr>
              <a:t>: Users interact with the ScriptReader class through the run_script_reader method, abstracting away internal complexities.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55" r="0" b="-555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45908" y="0"/>
            <a:ext cx="17596184" cy="10287000"/>
          </a:xfrm>
          <a:custGeom>
            <a:avLst/>
            <a:gdLst/>
            <a:ahLst/>
            <a:cxnLst/>
            <a:rect r="r" b="b" t="t" l="l"/>
            <a:pathLst>
              <a:path h="10287000" w="17596184">
                <a:moveTo>
                  <a:pt x="0" y="0"/>
                </a:moveTo>
                <a:lnTo>
                  <a:pt x="17596184" y="0"/>
                </a:lnTo>
                <a:lnTo>
                  <a:pt x="1759618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55" r="0" b="-555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846632" y="-1082517"/>
            <a:ext cx="2875332" cy="3635478"/>
          </a:xfrm>
          <a:custGeom>
            <a:avLst/>
            <a:gdLst/>
            <a:ahLst/>
            <a:cxnLst/>
            <a:rect r="r" b="b" t="t" l="l"/>
            <a:pathLst>
              <a:path h="3635478" w="2875332">
                <a:moveTo>
                  <a:pt x="0" y="0"/>
                </a:moveTo>
                <a:lnTo>
                  <a:pt x="2875332" y="0"/>
                </a:lnTo>
                <a:lnTo>
                  <a:pt x="2875332" y="3635478"/>
                </a:lnTo>
                <a:lnTo>
                  <a:pt x="0" y="363547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625462" y="714852"/>
            <a:ext cx="5416306" cy="2751671"/>
          </a:xfrm>
          <a:custGeom>
            <a:avLst/>
            <a:gdLst/>
            <a:ahLst/>
            <a:cxnLst/>
            <a:rect r="r" b="b" t="t" l="l"/>
            <a:pathLst>
              <a:path h="2751671" w="5416306">
                <a:moveTo>
                  <a:pt x="0" y="0"/>
                </a:moveTo>
                <a:lnTo>
                  <a:pt x="5416306" y="0"/>
                </a:lnTo>
                <a:lnTo>
                  <a:pt x="5416306" y="2751672"/>
                </a:lnTo>
                <a:lnTo>
                  <a:pt x="0" y="275167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-25054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-10800000">
            <a:off x="625462" y="3756774"/>
            <a:ext cx="5416306" cy="2751671"/>
          </a:xfrm>
          <a:custGeom>
            <a:avLst/>
            <a:gdLst/>
            <a:ahLst/>
            <a:cxnLst/>
            <a:rect r="r" b="b" t="t" l="l"/>
            <a:pathLst>
              <a:path h="2751671" w="5416306">
                <a:moveTo>
                  <a:pt x="0" y="0"/>
                </a:moveTo>
                <a:lnTo>
                  <a:pt x="5416306" y="0"/>
                </a:lnTo>
                <a:lnTo>
                  <a:pt x="5416306" y="2751671"/>
                </a:lnTo>
                <a:lnTo>
                  <a:pt x="0" y="275167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-25054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625462" y="6800107"/>
            <a:ext cx="5416306" cy="2751671"/>
          </a:xfrm>
          <a:custGeom>
            <a:avLst/>
            <a:gdLst/>
            <a:ahLst/>
            <a:cxnLst/>
            <a:rect r="r" b="b" t="t" l="l"/>
            <a:pathLst>
              <a:path h="2751671" w="5416306">
                <a:moveTo>
                  <a:pt x="0" y="0"/>
                </a:moveTo>
                <a:lnTo>
                  <a:pt x="5416306" y="0"/>
                </a:lnTo>
                <a:lnTo>
                  <a:pt x="5416306" y="2751671"/>
                </a:lnTo>
                <a:lnTo>
                  <a:pt x="0" y="275167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-25054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2246232" y="735222"/>
            <a:ext cx="5416306" cy="2751671"/>
          </a:xfrm>
          <a:custGeom>
            <a:avLst/>
            <a:gdLst/>
            <a:ahLst/>
            <a:cxnLst/>
            <a:rect r="r" b="b" t="t" l="l"/>
            <a:pathLst>
              <a:path h="2751671" w="5416306">
                <a:moveTo>
                  <a:pt x="0" y="0"/>
                </a:moveTo>
                <a:lnTo>
                  <a:pt x="5416306" y="0"/>
                </a:lnTo>
                <a:lnTo>
                  <a:pt x="5416306" y="2751671"/>
                </a:lnTo>
                <a:lnTo>
                  <a:pt x="0" y="275167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-25054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-366315">
            <a:off x="16763321" y="4670879"/>
            <a:ext cx="3659690" cy="4299195"/>
          </a:xfrm>
          <a:custGeom>
            <a:avLst/>
            <a:gdLst/>
            <a:ahLst/>
            <a:cxnLst/>
            <a:rect r="r" b="b" t="t" l="l"/>
            <a:pathLst>
              <a:path h="4299195" w="3659690">
                <a:moveTo>
                  <a:pt x="0" y="0"/>
                </a:moveTo>
                <a:lnTo>
                  <a:pt x="3659690" y="0"/>
                </a:lnTo>
                <a:lnTo>
                  <a:pt x="3659690" y="4299195"/>
                </a:lnTo>
                <a:lnTo>
                  <a:pt x="0" y="429919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10800000">
            <a:off x="12246232" y="3777144"/>
            <a:ext cx="5416306" cy="2751671"/>
          </a:xfrm>
          <a:custGeom>
            <a:avLst/>
            <a:gdLst/>
            <a:ahLst/>
            <a:cxnLst/>
            <a:rect r="r" b="b" t="t" l="l"/>
            <a:pathLst>
              <a:path h="2751671" w="5416306">
                <a:moveTo>
                  <a:pt x="0" y="0"/>
                </a:moveTo>
                <a:lnTo>
                  <a:pt x="5416306" y="0"/>
                </a:lnTo>
                <a:lnTo>
                  <a:pt x="5416306" y="2751671"/>
                </a:lnTo>
                <a:lnTo>
                  <a:pt x="0" y="275167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-25054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12246232" y="6820476"/>
            <a:ext cx="5416306" cy="2751671"/>
          </a:xfrm>
          <a:custGeom>
            <a:avLst/>
            <a:gdLst/>
            <a:ahLst/>
            <a:cxnLst/>
            <a:rect r="r" b="b" t="t" l="l"/>
            <a:pathLst>
              <a:path h="2751671" w="5416306">
                <a:moveTo>
                  <a:pt x="0" y="0"/>
                </a:moveTo>
                <a:lnTo>
                  <a:pt x="5416306" y="0"/>
                </a:lnTo>
                <a:lnTo>
                  <a:pt x="5416306" y="2751672"/>
                </a:lnTo>
                <a:lnTo>
                  <a:pt x="0" y="275167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-25054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1" id="11"/>
          <p:cNvSpPr txBox="true"/>
          <p:nvPr/>
        </p:nvSpPr>
        <p:spPr>
          <a:xfrm rot="0">
            <a:off x="6670564" y="3248025"/>
            <a:ext cx="4946872" cy="39177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055"/>
              </a:lnSpc>
              <a:spcBef>
                <a:spcPct val="0"/>
              </a:spcBef>
            </a:pPr>
            <a:r>
              <a:rPr lang="en-US" sz="8399" spc="-503">
                <a:solidFill>
                  <a:srgbClr val="A62030"/>
                </a:solidFill>
                <a:latin typeface="Rustic Printed"/>
              </a:rPr>
              <a:t>CHALLENGES RELATED TO LLM APPLICATIONS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-7900054">
            <a:off x="6683659" y="2428354"/>
            <a:ext cx="879329" cy="394899"/>
          </a:xfrm>
          <a:custGeom>
            <a:avLst/>
            <a:gdLst/>
            <a:ahLst/>
            <a:cxnLst/>
            <a:rect r="r" b="b" t="t" l="l"/>
            <a:pathLst>
              <a:path h="394899" w="879329">
                <a:moveTo>
                  <a:pt x="0" y="0"/>
                </a:moveTo>
                <a:lnTo>
                  <a:pt x="879329" y="0"/>
                </a:lnTo>
                <a:lnTo>
                  <a:pt x="879329" y="394899"/>
                </a:lnTo>
                <a:lnTo>
                  <a:pt x="0" y="39489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2700000">
            <a:off x="10714295" y="2419160"/>
            <a:ext cx="879329" cy="394899"/>
          </a:xfrm>
          <a:custGeom>
            <a:avLst/>
            <a:gdLst/>
            <a:ahLst/>
            <a:cxnLst/>
            <a:rect r="r" b="b" t="t" l="l"/>
            <a:pathLst>
              <a:path h="394899" w="879329">
                <a:moveTo>
                  <a:pt x="0" y="0"/>
                </a:moveTo>
                <a:lnTo>
                  <a:pt x="879329" y="0"/>
                </a:lnTo>
                <a:lnTo>
                  <a:pt x="879329" y="394899"/>
                </a:lnTo>
                <a:lnTo>
                  <a:pt x="0" y="39489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3209977">
            <a:off x="10730752" y="7477591"/>
            <a:ext cx="846414" cy="380117"/>
          </a:xfrm>
          <a:custGeom>
            <a:avLst/>
            <a:gdLst/>
            <a:ahLst/>
            <a:cxnLst/>
            <a:rect r="r" b="b" t="t" l="l"/>
            <a:pathLst>
              <a:path h="380117" w="846414">
                <a:moveTo>
                  <a:pt x="0" y="0"/>
                </a:moveTo>
                <a:lnTo>
                  <a:pt x="846414" y="0"/>
                </a:lnTo>
                <a:lnTo>
                  <a:pt x="846414" y="380117"/>
                </a:lnTo>
                <a:lnTo>
                  <a:pt x="0" y="380117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7866361">
            <a:off x="6727823" y="7539773"/>
            <a:ext cx="846414" cy="380117"/>
          </a:xfrm>
          <a:custGeom>
            <a:avLst/>
            <a:gdLst/>
            <a:ahLst/>
            <a:cxnLst/>
            <a:rect r="r" b="b" t="t" l="l"/>
            <a:pathLst>
              <a:path h="380117" w="846414">
                <a:moveTo>
                  <a:pt x="0" y="0"/>
                </a:moveTo>
                <a:lnTo>
                  <a:pt x="846414" y="0"/>
                </a:lnTo>
                <a:lnTo>
                  <a:pt x="846414" y="380117"/>
                </a:lnTo>
                <a:lnTo>
                  <a:pt x="0" y="380117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-722807" y="9667398"/>
            <a:ext cx="4222162" cy="1519978"/>
          </a:xfrm>
          <a:custGeom>
            <a:avLst/>
            <a:gdLst/>
            <a:ahLst/>
            <a:cxnLst/>
            <a:rect r="r" b="b" t="t" l="l"/>
            <a:pathLst>
              <a:path h="1519978" w="4222162">
                <a:moveTo>
                  <a:pt x="0" y="0"/>
                </a:moveTo>
                <a:lnTo>
                  <a:pt x="4222162" y="0"/>
                </a:lnTo>
                <a:lnTo>
                  <a:pt x="4222162" y="1519978"/>
                </a:lnTo>
                <a:lnTo>
                  <a:pt x="0" y="1519978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7" id="17"/>
          <p:cNvSpPr/>
          <p:nvPr/>
        </p:nvSpPr>
        <p:spPr>
          <a:xfrm flipH="false" flipV="false" rot="0">
            <a:off x="8103209" y="9258300"/>
            <a:ext cx="4826643" cy="3119218"/>
          </a:xfrm>
          <a:custGeom>
            <a:avLst/>
            <a:gdLst/>
            <a:ahLst/>
            <a:cxnLst/>
            <a:rect r="r" b="b" t="t" l="l"/>
            <a:pathLst>
              <a:path h="3119218" w="4826643">
                <a:moveTo>
                  <a:pt x="0" y="0"/>
                </a:moveTo>
                <a:lnTo>
                  <a:pt x="4826643" y="0"/>
                </a:lnTo>
                <a:lnTo>
                  <a:pt x="4826643" y="3119218"/>
                </a:lnTo>
                <a:lnTo>
                  <a:pt x="0" y="3119218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8" id="18"/>
          <p:cNvSpPr/>
          <p:nvPr/>
        </p:nvSpPr>
        <p:spPr>
          <a:xfrm flipH="false" flipV="false" rot="-10800000">
            <a:off x="6963965" y="-924229"/>
            <a:ext cx="5282267" cy="2165729"/>
          </a:xfrm>
          <a:custGeom>
            <a:avLst/>
            <a:gdLst/>
            <a:ahLst/>
            <a:cxnLst/>
            <a:rect r="r" b="b" t="t" l="l"/>
            <a:pathLst>
              <a:path h="2165729" w="5282267">
                <a:moveTo>
                  <a:pt x="0" y="0"/>
                </a:moveTo>
                <a:lnTo>
                  <a:pt x="5282267" y="0"/>
                </a:lnTo>
                <a:lnTo>
                  <a:pt x="5282267" y="2165729"/>
                </a:lnTo>
                <a:lnTo>
                  <a:pt x="0" y="2165729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9" id="19"/>
          <p:cNvSpPr/>
          <p:nvPr/>
        </p:nvSpPr>
        <p:spPr>
          <a:xfrm flipH="false" flipV="false" rot="0">
            <a:off x="11806567" y="4935160"/>
            <a:ext cx="879329" cy="394899"/>
          </a:xfrm>
          <a:custGeom>
            <a:avLst/>
            <a:gdLst/>
            <a:ahLst/>
            <a:cxnLst/>
            <a:rect r="r" b="b" t="t" l="l"/>
            <a:pathLst>
              <a:path h="394899" w="879329">
                <a:moveTo>
                  <a:pt x="0" y="0"/>
                </a:moveTo>
                <a:lnTo>
                  <a:pt x="879329" y="0"/>
                </a:lnTo>
                <a:lnTo>
                  <a:pt x="879329" y="394899"/>
                </a:lnTo>
                <a:lnTo>
                  <a:pt x="0" y="39489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-10800000">
            <a:off x="5602104" y="4935160"/>
            <a:ext cx="879329" cy="394899"/>
          </a:xfrm>
          <a:custGeom>
            <a:avLst/>
            <a:gdLst/>
            <a:ahLst/>
            <a:cxnLst/>
            <a:rect r="r" b="b" t="t" l="l"/>
            <a:pathLst>
              <a:path h="394899" w="879329">
                <a:moveTo>
                  <a:pt x="0" y="0"/>
                </a:moveTo>
                <a:lnTo>
                  <a:pt x="879329" y="0"/>
                </a:lnTo>
                <a:lnTo>
                  <a:pt x="879329" y="394899"/>
                </a:lnTo>
                <a:lnTo>
                  <a:pt x="0" y="39489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1478154" y="1220357"/>
            <a:ext cx="3710922" cy="16344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407"/>
              </a:lnSpc>
              <a:spcBef>
                <a:spcPct val="0"/>
              </a:spcBef>
            </a:pPr>
            <a:r>
              <a:rPr lang="en-US" sz="2899">
                <a:solidFill>
                  <a:srgbClr val="FFFFFF"/>
                </a:solidFill>
                <a:latin typeface="Canva Sans Bold"/>
              </a:rPr>
              <a:t>LLM sometimes produce unreliable results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481607" y="4043224"/>
            <a:ext cx="3710922" cy="20425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103"/>
              </a:lnSpc>
              <a:spcBef>
                <a:spcPct val="0"/>
              </a:spcBef>
            </a:pPr>
            <a:r>
              <a:rPr lang="en-US" sz="2699">
                <a:solidFill>
                  <a:srgbClr val="FFFFFF"/>
                </a:solidFill>
                <a:latin typeface="Canva Sans Bold"/>
              </a:rPr>
              <a:t>high learning curve associated with development or training an LLM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478154" y="7305612"/>
            <a:ext cx="3710922" cy="16344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407"/>
              </a:lnSpc>
              <a:spcBef>
                <a:spcPct val="0"/>
              </a:spcBef>
            </a:pPr>
            <a:r>
              <a:rPr lang="en-US" sz="2899">
                <a:solidFill>
                  <a:srgbClr val="FFFFFF"/>
                </a:solidFill>
                <a:latin typeface="Canva Sans Bold"/>
              </a:rPr>
              <a:t>LLM models are huge and require a lot of space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3098924" y="1229882"/>
            <a:ext cx="3710922" cy="15718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55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Canva Sans Bold"/>
              </a:rPr>
              <a:t>LLM models require a lot of resources to run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2929852" y="4293246"/>
            <a:ext cx="3710922" cy="17979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47"/>
              </a:lnSpc>
              <a:spcBef>
                <a:spcPct val="0"/>
              </a:spcBef>
            </a:pPr>
            <a:r>
              <a:rPr lang="en-US" sz="2399">
                <a:solidFill>
                  <a:srgbClr val="FFFFFF"/>
                </a:solidFill>
                <a:latin typeface="Canva Sans Bold"/>
              </a:rPr>
              <a:t>Constantly changing domain, thus frequent changes in support libraries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3101524" y="7334187"/>
            <a:ext cx="3710922" cy="16536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43"/>
              </a:lnSpc>
              <a:spcBef>
                <a:spcPct val="0"/>
              </a:spcBef>
            </a:pPr>
            <a:r>
              <a:rPr lang="en-US" sz="2199">
                <a:solidFill>
                  <a:srgbClr val="FFFFFF"/>
                </a:solidFill>
                <a:latin typeface="Canva Sans Bold"/>
              </a:rPr>
              <a:t>Due to lack of available resources , debugging issues and finding help change be time consuming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55" r="0" b="-555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1028700"/>
            <a:ext cx="16230600" cy="8229600"/>
            <a:chOff x="0" y="0"/>
            <a:chExt cx="4274726" cy="216746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274726" cy="2167467"/>
            </a:xfrm>
            <a:custGeom>
              <a:avLst/>
              <a:gdLst/>
              <a:ahLst/>
              <a:cxnLst/>
              <a:rect r="r" b="b" t="t" l="l"/>
              <a:pathLst>
                <a:path h="2167467" w="4274726">
                  <a:moveTo>
                    <a:pt x="10494" y="0"/>
                  </a:moveTo>
                  <a:lnTo>
                    <a:pt x="4264232" y="0"/>
                  </a:lnTo>
                  <a:cubicBezTo>
                    <a:pt x="4270028" y="0"/>
                    <a:pt x="4274726" y="4698"/>
                    <a:pt x="4274726" y="10494"/>
                  </a:cubicBezTo>
                  <a:lnTo>
                    <a:pt x="4274726" y="2156973"/>
                  </a:lnTo>
                  <a:cubicBezTo>
                    <a:pt x="4274726" y="2162768"/>
                    <a:pt x="4270028" y="2167467"/>
                    <a:pt x="4264232" y="2167467"/>
                  </a:cubicBezTo>
                  <a:lnTo>
                    <a:pt x="10494" y="2167467"/>
                  </a:lnTo>
                  <a:cubicBezTo>
                    <a:pt x="7711" y="2167467"/>
                    <a:pt x="5042" y="2166361"/>
                    <a:pt x="3074" y="2164393"/>
                  </a:cubicBezTo>
                  <a:cubicBezTo>
                    <a:pt x="1106" y="2162425"/>
                    <a:pt x="0" y="2159756"/>
                    <a:pt x="0" y="2156973"/>
                  </a:cubicBezTo>
                  <a:lnTo>
                    <a:pt x="0" y="10494"/>
                  </a:lnTo>
                  <a:cubicBezTo>
                    <a:pt x="0" y="4698"/>
                    <a:pt x="4698" y="0"/>
                    <a:pt x="10494" y="0"/>
                  </a:cubicBezTo>
                  <a:close/>
                </a:path>
              </a:pathLst>
            </a:custGeom>
            <a:solidFill>
              <a:srgbClr val="52BFAA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274726" cy="2205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2484956" y="4163885"/>
            <a:ext cx="13327589" cy="39159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98838" indent="-399419" lvl="1">
              <a:lnSpc>
                <a:spcPts val="5180"/>
              </a:lnSpc>
              <a:buFont typeface="Arial"/>
              <a:buChar char="•"/>
            </a:pPr>
            <a:r>
              <a:rPr lang="en-US" sz="3700">
                <a:solidFill>
                  <a:srgbClr val="000000"/>
                </a:solidFill>
                <a:latin typeface="Canva Sans Bold"/>
              </a:rPr>
              <a:t>improvise the web app prototype and make it deployment ready.</a:t>
            </a:r>
          </a:p>
          <a:p>
            <a:pPr marL="798838" indent="-399419" lvl="1">
              <a:lnSpc>
                <a:spcPts val="5180"/>
              </a:lnSpc>
              <a:buFont typeface="Arial"/>
              <a:buChar char="•"/>
            </a:pPr>
            <a:r>
              <a:rPr lang="en-US" sz="3700">
                <a:solidFill>
                  <a:srgbClr val="000000"/>
                </a:solidFill>
                <a:latin typeface="Canva Sans Bold"/>
              </a:rPr>
              <a:t>Find alternate way to make deploying LLM application more feasible and efficient.</a:t>
            </a:r>
          </a:p>
          <a:p>
            <a:pPr marL="798838" indent="-399419" lvl="1">
              <a:lnSpc>
                <a:spcPts val="5180"/>
              </a:lnSpc>
              <a:buFont typeface="Arial"/>
              <a:buChar char="•"/>
            </a:pPr>
            <a:r>
              <a:rPr lang="en-US" sz="3700">
                <a:solidFill>
                  <a:srgbClr val="000000"/>
                </a:solidFill>
                <a:latin typeface="Canva Sans Bold"/>
              </a:rPr>
              <a:t>Solve </a:t>
            </a:r>
            <a:r>
              <a:rPr lang="en-US" sz="3700">
                <a:solidFill>
                  <a:srgbClr val="000000"/>
                </a:solidFill>
                <a:latin typeface="Canva Sans Bold"/>
              </a:rPr>
              <a:t>more and newer problem by advancing our knowledge in tis domain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190278" y="2278132"/>
            <a:ext cx="11434631" cy="14382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399"/>
              </a:lnSpc>
              <a:spcBef>
                <a:spcPct val="0"/>
              </a:spcBef>
            </a:pPr>
            <a:r>
              <a:rPr lang="en-US" sz="9999" spc="-599">
                <a:solidFill>
                  <a:srgbClr val="A62030"/>
                </a:solidFill>
                <a:latin typeface="Rustic Printed"/>
              </a:rPr>
              <a:t>FUTURE PLANS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55" r="0" b="-555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763162" y="-789039"/>
            <a:ext cx="2875332" cy="3635478"/>
          </a:xfrm>
          <a:custGeom>
            <a:avLst/>
            <a:gdLst/>
            <a:ahLst/>
            <a:cxnLst/>
            <a:rect r="r" b="b" t="t" l="l"/>
            <a:pathLst>
              <a:path h="3635478" w="2875332">
                <a:moveTo>
                  <a:pt x="0" y="0"/>
                </a:moveTo>
                <a:lnTo>
                  <a:pt x="2875333" y="0"/>
                </a:lnTo>
                <a:lnTo>
                  <a:pt x="2875333" y="3635478"/>
                </a:lnTo>
                <a:lnTo>
                  <a:pt x="0" y="363547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-1044801" y="9258300"/>
            <a:ext cx="5315394" cy="1913542"/>
          </a:xfrm>
          <a:custGeom>
            <a:avLst/>
            <a:gdLst/>
            <a:ahLst/>
            <a:cxnLst/>
            <a:rect r="r" b="b" t="t" l="l"/>
            <a:pathLst>
              <a:path h="1913542" w="5315394">
                <a:moveTo>
                  <a:pt x="0" y="0"/>
                </a:moveTo>
                <a:lnTo>
                  <a:pt x="5315394" y="0"/>
                </a:lnTo>
                <a:lnTo>
                  <a:pt x="5315394" y="1913542"/>
                </a:lnTo>
                <a:lnTo>
                  <a:pt x="0" y="191354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5" id="5"/>
          <p:cNvSpPr txBox="true"/>
          <p:nvPr/>
        </p:nvSpPr>
        <p:spPr>
          <a:xfrm rot="0">
            <a:off x="5157161" y="1818354"/>
            <a:ext cx="7973677" cy="67645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5866"/>
              </a:lnSpc>
            </a:pPr>
            <a:r>
              <a:rPr lang="en-US" sz="18888" spc="-1133">
                <a:solidFill>
                  <a:srgbClr val="A62030"/>
                </a:solidFill>
                <a:latin typeface="Rustic Printed"/>
              </a:rPr>
              <a:t>THANK YOU VERY MUCH!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2830164">
            <a:off x="5322070" y="8801780"/>
            <a:ext cx="3550978" cy="3705954"/>
          </a:xfrm>
          <a:custGeom>
            <a:avLst/>
            <a:gdLst/>
            <a:ahLst/>
            <a:cxnLst/>
            <a:rect r="r" b="b" t="t" l="l"/>
            <a:pathLst>
              <a:path h="3705954" w="3550978">
                <a:moveTo>
                  <a:pt x="0" y="0"/>
                </a:moveTo>
                <a:lnTo>
                  <a:pt x="3550978" y="0"/>
                </a:lnTo>
                <a:lnTo>
                  <a:pt x="3550978" y="3705955"/>
                </a:lnTo>
                <a:lnTo>
                  <a:pt x="0" y="370595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950933">
            <a:off x="-2582731" y="3638336"/>
            <a:ext cx="4236628" cy="4828066"/>
          </a:xfrm>
          <a:custGeom>
            <a:avLst/>
            <a:gdLst/>
            <a:ahLst/>
            <a:cxnLst/>
            <a:rect r="r" b="b" t="t" l="l"/>
            <a:pathLst>
              <a:path h="4828066" w="4236628">
                <a:moveTo>
                  <a:pt x="0" y="0"/>
                </a:moveTo>
                <a:lnTo>
                  <a:pt x="4236628" y="0"/>
                </a:lnTo>
                <a:lnTo>
                  <a:pt x="4236628" y="4828066"/>
                </a:lnTo>
                <a:lnTo>
                  <a:pt x="0" y="482806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15584336" y="-1920382"/>
            <a:ext cx="4623736" cy="3907057"/>
          </a:xfrm>
          <a:custGeom>
            <a:avLst/>
            <a:gdLst/>
            <a:ahLst/>
            <a:cxnLst/>
            <a:rect r="r" b="b" t="t" l="l"/>
            <a:pathLst>
              <a:path h="3907057" w="4623736">
                <a:moveTo>
                  <a:pt x="0" y="0"/>
                </a:moveTo>
                <a:lnTo>
                  <a:pt x="4623735" y="0"/>
                </a:lnTo>
                <a:lnTo>
                  <a:pt x="4623735" y="3907057"/>
                </a:lnTo>
                <a:lnTo>
                  <a:pt x="0" y="390705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-366315">
            <a:off x="16272866" y="2044607"/>
            <a:ext cx="3659690" cy="4299195"/>
          </a:xfrm>
          <a:custGeom>
            <a:avLst/>
            <a:gdLst/>
            <a:ahLst/>
            <a:cxnLst/>
            <a:rect r="r" b="b" t="t" l="l"/>
            <a:pathLst>
              <a:path h="4299195" w="3659690">
                <a:moveTo>
                  <a:pt x="0" y="0"/>
                </a:moveTo>
                <a:lnTo>
                  <a:pt x="3659690" y="0"/>
                </a:lnTo>
                <a:lnTo>
                  <a:pt x="3659690" y="4299195"/>
                </a:lnTo>
                <a:lnTo>
                  <a:pt x="0" y="4299195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4624977" y="-3611469"/>
            <a:ext cx="4567505" cy="4720935"/>
          </a:xfrm>
          <a:custGeom>
            <a:avLst/>
            <a:gdLst/>
            <a:ahLst/>
            <a:cxnLst/>
            <a:rect r="r" b="b" t="t" l="l"/>
            <a:pathLst>
              <a:path h="4720935" w="4567505">
                <a:moveTo>
                  <a:pt x="0" y="0"/>
                </a:moveTo>
                <a:lnTo>
                  <a:pt x="4567505" y="0"/>
                </a:lnTo>
                <a:lnTo>
                  <a:pt x="4567505" y="4720935"/>
                </a:lnTo>
                <a:lnTo>
                  <a:pt x="0" y="4720935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9924524" y="8931997"/>
            <a:ext cx="5331561" cy="3445521"/>
          </a:xfrm>
          <a:custGeom>
            <a:avLst/>
            <a:gdLst/>
            <a:ahLst/>
            <a:cxnLst/>
            <a:rect r="r" b="b" t="t" l="l"/>
            <a:pathLst>
              <a:path h="3445521" w="5331561">
                <a:moveTo>
                  <a:pt x="0" y="0"/>
                </a:moveTo>
                <a:lnTo>
                  <a:pt x="5331562" y="0"/>
                </a:lnTo>
                <a:lnTo>
                  <a:pt x="5331562" y="3445521"/>
                </a:lnTo>
                <a:lnTo>
                  <a:pt x="0" y="3445521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15513261" y="7125624"/>
            <a:ext cx="3869837" cy="4265352"/>
          </a:xfrm>
          <a:custGeom>
            <a:avLst/>
            <a:gdLst/>
            <a:ahLst/>
            <a:cxnLst/>
            <a:rect r="r" b="b" t="t" l="l"/>
            <a:pathLst>
              <a:path h="4265352" w="3869837">
                <a:moveTo>
                  <a:pt x="0" y="0"/>
                </a:moveTo>
                <a:lnTo>
                  <a:pt x="3869837" y="0"/>
                </a:lnTo>
                <a:lnTo>
                  <a:pt x="3869837" y="4265352"/>
                </a:lnTo>
                <a:lnTo>
                  <a:pt x="0" y="4265352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3" id="13"/>
          <p:cNvSpPr/>
          <p:nvPr/>
        </p:nvSpPr>
        <p:spPr>
          <a:xfrm flipH="false" flipV="false" rot="-10800000">
            <a:off x="9144000" y="-1365351"/>
            <a:ext cx="6660247" cy="2730701"/>
          </a:xfrm>
          <a:custGeom>
            <a:avLst/>
            <a:gdLst/>
            <a:ahLst/>
            <a:cxnLst/>
            <a:rect r="r" b="b" t="t" l="l"/>
            <a:pathLst>
              <a:path h="2730701" w="6660247">
                <a:moveTo>
                  <a:pt x="0" y="0"/>
                </a:moveTo>
                <a:lnTo>
                  <a:pt x="6660247" y="0"/>
                </a:lnTo>
                <a:lnTo>
                  <a:pt x="6660247" y="2730702"/>
                </a:lnTo>
                <a:lnTo>
                  <a:pt x="0" y="2730702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4" id="14"/>
          <p:cNvSpPr/>
          <p:nvPr/>
        </p:nvSpPr>
        <p:spPr>
          <a:xfrm flipH="false" flipV="false" rot="-2611628">
            <a:off x="1608356" y="-1969747"/>
            <a:ext cx="4007991" cy="3041063"/>
          </a:xfrm>
          <a:custGeom>
            <a:avLst/>
            <a:gdLst/>
            <a:ahLst/>
            <a:cxnLst/>
            <a:rect r="r" b="b" t="t" l="l"/>
            <a:pathLst>
              <a:path h="3041063" w="4007991">
                <a:moveTo>
                  <a:pt x="0" y="0"/>
                </a:moveTo>
                <a:lnTo>
                  <a:pt x="4007991" y="0"/>
                </a:lnTo>
                <a:lnTo>
                  <a:pt x="4007991" y="3041063"/>
                </a:lnTo>
                <a:lnTo>
                  <a:pt x="0" y="3041063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5" id="15"/>
          <p:cNvSpPr/>
          <p:nvPr/>
        </p:nvSpPr>
        <p:spPr>
          <a:xfrm flipH="false" flipV="false" rot="3439542">
            <a:off x="12477745" y="2571123"/>
            <a:ext cx="2770524" cy="1664799"/>
          </a:xfrm>
          <a:custGeom>
            <a:avLst/>
            <a:gdLst/>
            <a:ahLst/>
            <a:cxnLst/>
            <a:rect r="r" b="b" t="t" l="l"/>
            <a:pathLst>
              <a:path h="1664799" w="2770524">
                <a:moveTo>
                  <a:pt x="0" y="0"/>
                </a:moveTo>
                <a:lnTo>
                  <a:pt x="2770524" y="0"/>
                </a:lnTo>
                <a:lnTo>
                  <a:pt x="2770524" y="1664800"/>
                </a:lnTo>
                <a:lnTo>
                  <a:pt x="0" y="1664800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-7235282">
            <a:off x="3033323" y="6293225"/>
            <a:ext cx="2770524" cy="1664799"/>
          </a:xfrm>
          <a:custGeom>
            <a:avLst/>
            <a:gdLst/>
            <a:ahLst/>
            <a:cxnLst/>
            <a:rect r="r" b="b" t="t" l="l"/>
            <a:pathLst>
              <a:path h="1664799" w="2770524">
                <a:moveTo>
                  <a:pt x="0" y="0"/>
                </a:moveTo>
                <a:lnTo>
                  <a:pt x="2770524" y="0"/>
                </a:lnTo>
                <a:lnTo>
                  <a:pt x="2770524" y="1664799"/>
                </a:lnTo>
                <a:lnTo>
                  <a:pt x="0" y="1664799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true" flipV="false" rot="0">
            <a:off x="4270593" y="2757734"/>
            <a:ext cx="1198548" cy="1291578"/>
          </a:xfrm>
          <a:custGeom>
            <a:avLst/>
            <a:gdLst/>
            <a:ahLst/>
            <a:cxnLst/>
            <a:rect r="r" b="b" t="t" l="l"/>
            <a:pathLst>
              <a:path h="1291578" w="1198548">
                <a:moveTo>
                  <a:pt x="1198548" y="0"/>
                </a:moveTo>
                <a:lnTo>
                  <a:pt x="0" y="0"/>
                </a:lnTo>
                <a:lnTo>
                  <a:pt x="0" y="1291578"/>
                </a:lnTo>
                <a:lnTo>
                  <a:pt x="1198548" y="1291578"/>
                </a:lnTo>
                <a:lnTo>
                  <a:pt x="1198548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8" id="18"/>
          <p:cNvSpPr/>
          <p:nvPr/>
        </p:nvSpPr>
        <p:spPr>
          <a:xfrm flipH="false" flipV="false" rot="0">
            <a:off x="12722864" y="6511304"/>
            <a:ext cx="1140143" cy="1228640"/>
          </a:xfrm>
          <a:custGeom>
            <a:avLst/>
            <a:gdLst/>
            <a:ahLst/>
            <a:cxnLst/>
            <a:rect r="r" b="b" t="t" l="l"/>
            <a:pathLst>
              <a:path h="1228640" w="1140143">
                <a:moveTo>
                  <a:pt x="0" y="0"/>
                </a:moveTo>
                <a:lnTo>
                  <a:pt x="1140143" y="0"/>
                </a:lnTo>
                <a:lnTo>
                  <a:pt x="1140143" y="1228640"/>
                </a:lnTo>
                <a:lnTo>
                  <a:pt x="0" y="1228640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55" r="0" b="-555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73921" y="3554427"/>
            <a:ext cx="4865250" cy="4299112"/>
          </a:xfrm>
          <a:custGeom>
            <a:avLst/>
            <a:gdLst/>
            <a:ahLst/>
            <a:cxnLst/>
            <a:rect r="r" b="b" t="t" l="l"/>
            <a:pathLst>
              <a:path h="4299112" w="4865250">
                <a:moveTo>
                  <a:pt x="0" y="0"/>
                </a:moveTo>
                <a:lnTo>
                  <a:pt x="4865250" y="0"/>
                </a:lnTo>
                <a:lnTo>
                  <a:pt x="4865250" y="4299112"/>
                </a:lnTo>
                <a:lnTo>
                  <a:pt x="0" y="42991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6684489" y="3554427"/>
            <a:ext cx="4865250" cy="4299112"/>
          </a:xfrm>
          <a:custGeom>
            <a:avLst/>
            <a:gdLst/>
            <a:ahLst/>
            <a:cxnLst/>
            <a:rect r="r" b="b" t="t" l="l"/>
            <a:pathLst>
              <a:path h="4299112" w="4865250">
                <a:moveTo>
                  <a:pt x="0" y="0"/>
                </a:moveTo>
                <a:lnTo>
                  <a:pt x="4865251" y="0"/>
                </a:lnTo>
                <a:lnTo>
                  <a:pt x="4865251" y="4299112"/>
                </a:lnTo>
                <a:lnTo>
                  <a:pt x="0" y="42991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5" id="5"/>
          <p:cNvSpPr txBox="true"/>
          <p:nvPr/>
        </p:nvSpPr>
        <p:spPr>
          <a:xfrm rot="0">
            <a:off x="4926389" y="1104900"/>
            <a:ext cx="8435223" cy="16546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576"/>
              </a:lnSpc>
              <a:spcBef>
                <a:spcPct val="0"/>
              </a:spcBef>
            </a:pPr>
            <a:r>
              <a:rPr lang="en-US" sz="11400" spc="-684" strike="noStrike" u="none">
                <a:solidFill>
                  <a:srgbClr val="A62030"/>
                </a:solidFill>
                <a:latin typeface="Rustic Printed"/>
              </a:rPr>
              <a:t>OBJECTIVES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882059" y="4136909"/>
            <a:ext cx="3281597" cy="18199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18"/>
              </a:lnSpc>
            </a:pPr>
            <a:r>
              <a:rPr lang="en-US" sz="2584">
                <a:solidFill>
                  <a:srgbClr val="FCFCFC"/>
                </a:solidFill>
                <a:latin typeface="Canva Sans Bold"/>
              </a:rPr>
              <a:t>Build a prototype website which can be improvised further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476316" y="4039103"/>
            <a:ext cx="3281597" cy="22770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18"/>
              </a:lnSpc>
            </a:pPr>
            <a:r>
              <a:rPr lang="en-US" sz="2584">
                <a:solidFill>
                  <a:srgbClr val="FCFCFC"/>
                </a:solidFill>
                <a:latin typeface="Canva Sans Bold"/>
              </a:rPr>
              <a:t>Make use of LLM to improve the process of content creation and analysis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2448829" y="3554427"/>
            <a:ext cx="4865250" cy="4299112"/>
          </a:xfrm>
          <a:custGeom>
            <a:avLst/>
            <a:gdLst/>
            <a:ahLst/>
            <a:cxnLst/>
            <a:rect r="r" b="b" t="t" l="l"/>
            <a:pathLst>
              <a:path h="4299112" w="4865250">
                <a:moveTo>
                  <a:pt x="0" y="0"/>
                </a:moveTo>
                <a:lnTo>
                  <a:pt x="4865250" y="0"/>
                </a:lnTo>
                <a:lnTo>
                  <a:pt x="4865250" y="4299112"/>
                </a:lnTo>
                <a:lnTo>
                  <a:pt x="0" y="42991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9" id="9"/>
          <p:cNvSpPr txBox="true"/>
          <p:nvPr/>
        </p:nvSpPr>
        <p:spPr>
          <a:xfrm rot="0">
            <a:off x="13049540" y="4039103"/>
            <a:ext cx="3281597" cy="22770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18"/>
              </a:lnSpc>
            </a:pPr>
            <a:r>
              <a:rPr lang="en-US" sz="2584">
                <a:solidFill>
                  <a:srgbClr val="FCFCFC"/>
                </a:solidFill>
                <a:latin typeface="Canva Sans Bold"/>
              </a:rPr>
              <a:t>Learn and Implement Principles of Object Oriented Programming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55" r="0" b="-555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1028700"/>
            <a:ext cx="16230600" cy="8229600"/>
            <a:chOff x="0" y="0"/>
            <a:chExt cx="4274726" cy="216746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274726" cy="2167467"/>
            </a:xfrm>
            <a:custGeom>
              <a:avLst/>
              <a:gdLst/>
              <a:ahLst/>
              <a:cxnLst/>
              <a:rect r="r" b="b" t="t" l="l"/>
              <a:pathLst>
                <a:path h="2167467" w="4274726">
                  <a:moveTo>
                    <a:pt x="10494" y="0"/>
                  </a:moveTo>
                  <a:lnTo>
                    <a:pt x="4264232" y="0"/>
                  </a:lnTo>
                  <a:cubicBezTo>
                    <a:pt x="4270028" y="0"/>
                    <a:pt x="4274726" y="4698"/>
                    <a:pt x="4274726" y="10494"/>
                  </a:cubicBezTo>
                  <a:lnTo>
                    <a:pt x="4274726" y="2156973"/>
                  </a:lnTo>
                  <a:cubicBezTo>
                    <a:pt x="4274726" y="2162768"/>
                    <a:pt x="4270028" y="2167467"/>
                    <a:pt x="4264232" y="2167467"/>
                  </a:cubicBezTo>
                  <a:lnTo>
                    <a:pt x="10494" y="2167467"/>
                  </a:lnTo>
                  <a:cubicBezTo>
                    <a:pt x="7711" y="2167467"/>
                    <a:pt x="5042" y="2166361"/>
                    <a:pt x="3074" y="2164393"/>
                  </a:cubicBezTo>
                  <a:cubicBezTo>
                    <a:pt x="1106" y="2162425"/>
                    <a:pt x="0" y="2159756"/>
                    <a:pt x="0" y="2156973"/>
                  </a:cubicBezTo>
                  <a:lnTo>
                    <a:pt x="0" y="10494"/>
                  </a:lnTo>
                  <a:cubicBezTo>
                    <a:pt x="0" y="4698"/>
                    <a:pt x="4698" y="0"/>
                    <a:pt x="10494" y="0"/>
                  </a:cubicBezTo>
                  <a:close/>
                </a:path>
              </a:pathLst>
            </a:custGeom>
            <a:solidFill>
              <a:srgbClr val="155C94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274726" cy="2205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2403384" y="1353429"/>
            <a:ext cx="13481233" cy="15715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600"/>
              </a:lnSpc>
            </a:pPr>
            <a:r>
              <a:rPr lang="en-US" sz="10000" spc="-600">
                <a:solidFill>
                  <a:srgbClr val="FFFFFF"/>
                </a:solidFill>
                <a:latin typeface="Rustic Printed"/>
              </a:rPr>
              <a:t>OVERVIEW OF THE PROJECT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877457" y="3264177"/>
            <a:ext cx="14533086" cy="48494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98838" indent="-399419" lvl="1">
              <a:lnSpc>
                <a:spcPts val="5180"/>
              </a:lnSpc>
              <a:buFont typeface="Arial"/>
              <a:buChar char="•"/>
            </a:pPr>
            <a:r>
              <a:rPr lang="en-US" sz="3700">
                <a:solidFill>
                  <a:srgbClr val="FCFCFC"/>
                </a:solidFill>
                <a:latin typeface="Canva Sans"/>
              </a:rPr>
              <a:t>A Web app using Flask.</a:t>
            </a:r>
          </a:p>
          <a:p>
            <a:pPr marL="798838" indent="-399419" lvl="1">
              <a:lnSpc>
                <a:spcPts val="7363"/>
              </a:lnSpc>
              <a:buFont typeface="Arial"/>
              <a:buChar char="•"/>
            </a:pPr>
            <a:r>
              <a:rPr lang="en-US" sz="3700">
                <a:solidFill>
                  <a:srgbClr val="FCFCFC"/>
                </a:solidFill>
                <a:latin typeface="Canva Sans"/>
              </a:rPr>
              <a:t>Beautiful and dynamic landing page, about us, features, etc.</a:t>
            </a:r>
          </a:p>
          <a:p>
            <a:pPr marL="798838" indent="-399419" lvl="1">
              <a:lnSpc>
                <a:spcPts val="5180"/>
              </a:lnSpc>
              <a:buFont typeface="Arial"/>
              <a:buChar char="•"/>
            </a:pPr>
            <a:r>
              <a:rPr lang="en-US" sz="3700">
                <a:solidFill>
                  <a:srgbClr val="FCFCFC"/>
                </a:solidFill>
                <a:latin typeface="Canva Sans"/>
              </a:rPr>
              <a:t>User login/signup management.</a:t>
            </a:r>
          </a:p>
          <a:p>
            <a:pPr marL="798838" indent="-399419" lvl="1">
              <a:lnSpc>
                <a:spcPts val="5180"/>
              </a:lnSpc>
              <a:buFont typeface="Arial"/>
              <a:buChar char="•"/>
            </a:pPr>
            <a:r>
              <a:rPr lang="en-US" sz="3700">
                <a:solidFill>
                  <a:srgbClr val="FCFCFC"/>
                </a:solidFill>
                <a:latin typeface="Canva Sans"/>
              </a:rPr>
              <a:t>The unique features</a:t>
            </a:r>
          </a:p>
          <a:p>
            <a:pPr marL="1597675" indent="-532558" lvl="2">
              <a:lnSpc>
                <a:spcPts val="5180"/>
              </a:lnSpc>
              <a:buFont typeface="Arial"/>
              <a:buChar char="⚬"/>
            </a:pPr>
            <a:r>
              <a:rPr lang="en-US" sz="3700">
                <a:solidFill>
                  <a:srgbClr val="FCFCFC"/>
                </a:solidFill>
                <a:latin typeface="Canva Sans"/>
              </a:rPr>
              <a:t>Content analysis</a:t>
            </a:r>
          </a:p>
          <a:p>
            <a:pPr marL="1597675" indent="-532558" lvl="2">
              <a:lnSpc>
                <a:spcPts val="5180"/>
              </a:lnSpc>
              <a:buFont typeface="Arial"/>
              <a:buChar char="⚬"/>
            </a:pPr>
            <a:r>
              <a:rPr lang="en-US" sz="3700">
                <a:solidFill>
                  <a:srgbClr val="FCFCFC"/>
                </a:solidFill>
                <a:latin typeface="Canva Sans"/>
              </a:rPr>
              <a:t>Monologue generation</a:t>
            </a:r>
          </a:p>
          <a:p>
            <a:pPr marL="1597675" indent="-532558" lvl="2">
              <a:lnSpc>
                <a:spcPts val="5180"/>
              </a:lnSpc>
              <a:buFont typeface="Arial"/>
              <a:buChar char="⚬"/>
            </a:pPr>
            <a:r>
              <a:rPr lang="en-US" sz="3700">
                <a:solidFill>
                  <a:srgbClr val="FCFCFC"/>
                </a:solidFill>
                <a:latin typeface="Canva Sans"/>
              </a:rPr>
              <a:t>Script Reader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55" r="0" b="-555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550501" y="1785413"/>
            <a:ext cx="7945738" cy="6085890"/>
          </a:xfrm>
          <a:custGeom>
            <a:avLst/>
            <a:gdLst/>
            <a:ahLst/>
            <a:cxnLst/>
            <a:rect r="r" b="b" t="t" l="l"/>
            <a:pathLst>
              <a:path h="6085890" w="7945738">
                <a:moveTo>
                  <a:pt x="0" y="0"/>
                </a:moveTo>
                <a:lnTo>
                  <a:pt x="7945739" y="0"/>
                </a:lnTo>
                <a:lnTo>
                  <a:pt x="7945739" y="6085891"/>
                </a:lnTo>
                <a:lnTo>
                  <a:pt x="0" y="608589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7949513" y="634287"/>
            <a:ext cx="8760465" cy="19133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1004"/>
              </a:lnSpc>
              <a:spcBef>
                <a:spcPct val="0"/>
              </a:spcBef>
            </a:pPr>
            <a:r>
              <a:rPr lang="en-US" sz="13100" spc="-786">
                <a:solidFill>
                  <a:srgbClr val="A62030"/>
                </a:solidFill>
                <a:latin typeface="Rustic Printed"/>
              </a:rPr>
              <a:t>THE WEB APP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740231" y="3165584"/>
            <a:ext cx="9722215" cy="6299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180"/>
              </a:lnSpc>
            </a:pPr>
            <a:r>
              <a:rPr lang="en-US" sz="3700" u="sng">
                <a:solidFill>
                  <a:srgbClr val="A62030"/>
                </a:solidFill>
                <a:latin typeface="Canva Sans Bold"/>
              </a:rPr>
              <a:t>FRONT END</a:t>
            </a:r>
            <a:r>
              <a:rPr lang="en-US" sz="3700">
                <a:solidFill>
                  <a:srgbClr val="A62030"/>
                </a:solidFill>
                <a:latin typeface="Canva Sans Bold"/>
              </a:rPr>
              <a:t> :</a:t>
            </a:r>
            <a:r>
              <a:rPr lang="en-US" sz="3700">
                <a:solidFill>
                  <a:srgbClr val="000000"/>
                </a:solidFill>
                <a:latin typeface="Canva Sans Bold"/>
              </a:rPr>
              <a:t> </a:t>
            </a:r>
            <a:r>
              <a:rPr lang="en-US" sz="3700">
                <a:solidFill>
                  <a:srgbClr val="000000"/>
                </a:solidFill>
                <a:latin typeface="Canva Sans"/>
              </a:rPr>
              <a:t>HTML, CSS, BOOTSTRAP, JS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740231" y="3992339"/>
            <a:ext cx="9722215" cy="6299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180"/>
              </a:lnSpc>
            </a:pPr>
            <a:r>
              <a:rPr lang="en-US" sz="3700" u="sng">
                <a:solidFill>
                  <a:srgbClr val="A62030"/>
                </a:solidFill>
                <a:latin typeface="Canva Sans Bold"/>
              </a:rPr>
              <a:t>BACK-END</a:t>
            </a:r>
            <a:r>
              <a:rPr lang="en-US" sz="3700">
                <a:solidFill>
                  <a:srgbClr val="A62030"/>
                </a:solidFill>
                <a:latin typeface="Canva Sans Bold"/>
              </a:rPr>
              <a:t> : </a:t>
            </a:r>
            <a:r>
              <a:rPr lang="en-US" sz="3700">
                <a:solidFill>
                  <a:srgbClr val="000000"/>
                </a:solidFill>
                <a:latin typeface="Canva Sans"/>
              </a:rPr>
              <a:t>Flask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395238" y="5000625"/>
            <a:ext cx="10140780" cy="44123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98838" indent="-399419" lvl="1">
              <a:lnSpc>
                <a:spcPts val="5920"/>
              </a:lnSpc>
              <a:buFont typeface="Arial"/>
              <a:buChar char="•"/>
            </a:pPr>
            <a:r>
              <a:rPr lang="en-US" sz="3700">
                <a:solidFill>
                  <a:srgbClr val="000000"/>
                </a:solidFill>
                <a:latin typeface="Canva Sans Bold"/>
              </a:rPr>
              <a:t>Made use of Bootstap library to enhance frontend of application</a:t>
            </a:r>
          </a:p>
          <a:p>
            <a:pPr marL="798838" indent="-399419" lvl="1">
              <a:lnSpc>
                <a:spcPts val="5920"/>
              </a:lnSpc>
              <a:buFont typeface="Arial"/>
              <a:buChar char="•"/>
            </a:pPr>
            <a:r>
              <a:rPr lang="en-US" sz="3700">
                <a:solidFill>
                  <a:srgbClr val="000000"/>
                </a:solidFill>
                <a:latin typeface="Canva Sans Bold"/>
              </a:rPr>
              <a:t>Use of flask_login for user authentication.</a:t>
            </a:r>
          </a:p>
          <a:p>
            <a:pPr marL="798838" indent="-399419" lvl="1">
              <a:lnSpc>
                <a:spcPts val="5920"/>
              </a:lnSpc>
              <a:buFont typeface="Arial"/>
              <a:buChar char="•"/>
            </a:pPr>
            <a:r>
              <a:rPr lang="en-US" sz="3700">
                <a:solidFill>
                  <a:srgbClr val="000000"/>
                </a:solidFill>
                <a:latin typeface="Canva Sans Bold"/>
              </a:rPr>
              <a:t>Use of flask_sqlalchemy for database management.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55" r="0" b="-555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1028700"/>
            <a:ext cx="16230600" cy="8229600"/>
            <a:chOff x="0" y="0"/>
            <a:chExt cx="4274726" cy="216746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274726" cy="2167467"/>
            </a:xfrm>
            <a:custGeom>
              <a:avLst/>
              <a:gdLst/>
              <a:ahLst/>
              <a:cxnLst/>
              <a:rect r="r" b="b" t="t" l="l"/>
              <a:pathLst>
                <a:path h="2167467" w="4274726">
                  <a:moveTo>
                    <a:pt x="10494" y="0"/>
                  </a:moveTo>
                  <a:lnTo>
                    <a:pt x="4264232" y="0"/>
                  </a:lnTo>
                  <a:cubicBezTo>
                    <a:pt x="4270028" y="0"/>
                    <a:pt x="4274726" y="4698"/>
                    <a:pt x="4274726" y="10494"/>
                  </a:cubicBezTo>
                  <a:lnTo>
                    <a:pt x="4274726" y="2156973"/>
                  </a:lnTo>
                  <a:cubicBezTo>
                    <a:pt x="4274726" y="2162768"/>
                    <a:pt x="4270028" y="2167467"/>
                    <a:pt x="4264232" y="2167467"/>
                  </a:cubicBezTo>
                  <a:lnTo>
                    <a:pt x="10494" y="2167467"/>
                  </a:lnTo>
                  <a:cubicBezTo>
                    <a:pt x="7711" y="2167467"/>
                    <a:pt x="5042" y="2166361"/>
                    <a:pt x="3074" y="2164393"/>
                  </a:cubicBezTo>
                  <a:cubicBezTo>
                    <a:pt x="1106" y="2162425"/>
                    <a:pt x="0" y="2159756"/>
                    <a:pt x="0" y="2156973"/>
                  </a:cubicBezTo>
                  <a:lnTo>
                    <a:pt x="0" y="10494"/>
                  </a:lnTo>
                  <a:cubicBezTo>
                    <a:pt x="0" y="4698"/>
                    <a:pt x="4698" y="0"/>
                    <a:pt x="10494" y="0"/>
                  </a:cubicBezTo>
                  <a:close/>
                </a:path>
              </a:pathLst>
            </a:custGeom>
            <a:solidFill>
              <a:srgbClr val="0B4E7C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274726" cy="2205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2403384" y="1353429"/>
            <a:ext cx="13481233" cy="15715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600"/>
              </a:lnSpc>
            </a:pPr>
            <a:r>
              <a:rPr lang="en-US" sz="10000" spc="-600">
                <a:solidFill>
                  <a:srgbClr val="FFFFFF"/>
                </a:solidFill>
                <a:latin typeface="Rustic Printed"/>
              </a:rPr>
              <a:t>OOP IN WEB DEVELOPEMNT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403384" y="3512518"/>
            <a:ext cx="12595678" cy="50700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80077" indent="-290038" lvl="1">
              <a:lnSpc>
                <a:spcPts val="4567"/>
              </a:lnSpc>
              <a:buFont typeface="Arial"/>
              <a:buChar char="•"/>
            </a:pPr>
            <a:r>
              <a:rPr lang="en-US" sz="2686" u="sng">
                <a:solidFill>
                  <a:srgbClr val="FCFCFC"/>
                </a:solidFill>
                <a:latin typeface="Canva Sans Semi-Bold"/>
              </a:rPr>
              <a:t>Modularity and Encapsulation</a:t>
            </a:r>
            <a:r>
              <a:rPr lang="en-US" sz="2686">
                <a:solidFill>
                  <a:srgbClr val="FCFCFC"/>
                </a:solidFill>
                <a:latin typeface="Canva Sans Semi-Bold"/>
              </a:rPr>
              <a:t>: </a:t>
            </a:r>
            <a:r>
              <a:rPr lang="en-US" sz="2686">
                <a:solidFill>
                  <a:srgbClr val="FCFCFC"/>
                </a:solidFill>
                <a:latin typeface="Canva Sans"/>
              </a:rPr>
              <a:t>Organize code into separate files and modules</a:t>
            </a:r>
          </a:p>
          <a:p>
            <a:pPr marL="580077" indent="-290038" lvl="1">
              <a:lnSpc>
                <a:spcPts val="4567"/>
              </a:lnSpc>
              <a:buFont typeface="Arial"/>
              <a:buChar char="•"/>
            </a:pPr>
            <a:r>
              <a:rPr lang="en-US" sz="2686" u="sng">
                <a:solidFill>
                  <a:srgbClr val="FCFCFC"/>
                </a:solidFill>
                <a:latin typeface="Canva Sans Semi-Bold"/>
              </a:rPr>
              <a:t>Classes and Objects:</a:t>
            </a:r>
            <a:r>
              <a:rPr lang="en-US" sz="2686">
                <a:solidFill>
                  <a:srgbClr val="FCFCFC"/>
                </a:solidFill>
                <a:latin typeface="Canva Sans Semi-Bold"/>
              </a:rPr>
              <a:t> </a:t>
            </a:r>
            <a:r>
              <a:rPr lang="en-US" sz="2686">
                <a:solidFill>
                  <a:srgbClr val="FCFCFC"/>
                </a:solidFill>
                <a:latin typeface="Canva Sans"/>
              </a:rPr>
              <a:t>Utilize classes and objects, particularly in defining SQLAlchemy models</a:t>
            </a:r>
          </a:p>
          <a:p>
            <a:pPr marL="580077" indent="-290038" lvl="1">
              <a:lnSpc>
                <a:spcPts val="4567"/>
              </a:lnSpc>
              <a:buFont typeface="Arial"/>
              <a:buChar char="•"/>
            </a:pPr>
            <a:r>
              <a:rPr lang="en-US" sz="2686" u="sng">
                <a:solidFill>
                  <a:srgbClr val="FCFCFC"/>
                </a:solidFill>
                <a:latin typeface="Canva Sans Semi-Bold"/>
              </a:rPr>
              <a:t>Inheritance</a:t>
            </a:r>
            <a:r>
              <a:rPr lang="en-US" sz="2686">
                <a:solidFill>
                  <a:srgbClr val="FCFCFC"/>
                </a:solidFill>
                <a:latin typeface="Canva Sans Semi-Bold"/>
              </a:rPr>
              <a:t>:</a:t>
            </a:r>
            <a:r>
              <a:rPr lang="en-US" sz="2686">
                <a:solidFill>
                  <a:srgbClr val="FCFCFC"/>
                </a:solidFill>
                <a:latin typeface="Canva Sans"/>
              </a:rPr>
              <a:t> Flask class serves as the superclass.</a:t>
            </a:r>
          </a:p>
          <a:p>
            <a:pPr marL="580077" indent="-290038" lvl="1">
              <a:lnSpc>
                <a:spcPts val="4567"/>
              </a:lnSpc>
              <a:buFont typeface="Arial"/>
              <a:buChar char="•"/>
            </a:pPr>
            <a:r>
              <a:rPr lang="en-US" sz="2686">
                <a:solidFill>
                  <a:srgbClr val="FCFCFC"/>
                </a:solidFill>
                <a:latin typeface="Canva Sans"/>
              </a:rPr>
              <a:t>create_app function creates an instance of the Flask application, inheriting properties and methods</a:t>
            </a:r>
          </a:p>
          <a:p>
            <a:pPr marL="561365" indent="-280682" lvl="1">
              <a:lnSpc>
                <a:spcPts val="4420"/>
              </a:lnSpc>
              <a:buFont typeface="Arial"/>
              <a:buChar char="•"/>
            </a:pPr>
            <a:r>
              <a:rPr lang="en-US" sz="2600" u="sng">
                <a:solidFill>
                  <a:srgbClr val="FCFCFC"/>
                </a:solidFill>
                <a:latin typeface="Canva Sans Semi-Bold"/>
              </a:rPr>
              <a:t>Abstraction</a:t>
            </a:r>
            <a:r>
              <a:rPr lang="en-US" sz="2600">
                <a:solidFill>
                  <a:srgbClr val="FCFCFC"/>
                </a:solidFill>
                <a:latin typeface="Canva Sans Semi-Bold"/>
              </a:rPr>
              <a:t>: </a:t>
            </a:r>
            <a:r>
              <a:rPr lang="en-US" sz="2600">
                <a:solidFill>
                  <a:srgbClr val="FCFCFC"/>
                </a:solidFill>
                <a:latin typeface="Canva Sans"/>
              </a:rPr>
              <a:t>Provides simple, intuitive interface for defining routes, handling requests, and interacting with the database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55" r="0" b="-555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21228" y="1240036"/>
            <a:ext cx="18288000" cy="7806929"/>
          </a:xfrm>
          <a:custGeom>
            <a:avLst/>
            <a:gdLst/>
            <a:ahLst/>
            <a:cxnLst/>
            <a:rect r="r" b="b" t="t" l="l"/>
            <a:pathLst>
              <a:path h="7806929" w="18288000">
                <a:moveTo>
                  <a:pt x="0" y="0"/>
                </a:moveTo>
                <a:lnTo>
                  <a:pt x="18288000" y="0"/>
                </a:lnTo>
                <a:lnTo>
                  <a:pt x="18288000" y="7806928"/>
                </a:lnTo>
                <a:lnTo>
                  <a:pt x="0" y="78069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55" r="0" b="-555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046355" y="0"/>
            <a:ext cx="15712716" cy="10019400"/>
          </a:xfrm>
          <a:custGeom>
            <a:avLst/>
            <a:gdLst/>
            <a:ahLst/>
            <a:cxnLst/>
            <a:rect r="r" b="b" t="t" l="l"/>
            <a:pathLst>
              <a:path h="10019400" w="15712716">
                <a:moveTo>
                  <a:pt x="0" y="0"/>
                </a:moveTo>
                <a:lnTo>
                  <a:pt x="15712716" y="0"/>
                </a:lnTo>
                <a:lnTo>
                  <a:pt x="15712716" y="10019400"/>
                </a:lnTo>
                <a:lnTo>
                  <a:pt x="0" y="100194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4718" r="0" b="-4718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55" r="0" b="-555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18288000" cy="9797680"/>
          </a:xfrm>
          <a:custGeom>
            <a:avLst/>
            <a:gdLst/>
            <a:ahLst/>
            <a:cxnLst/>
            <a:rect r="r" b="b" t="t" l="l"/>
            <a:pathLst>
              <a:path h="9797680" w="18288000">
                <a:moveTo>
                  <a:pt x="0" y="0"/>
                </a:moveTo>
                <a:lnTo>
                  <a:pt x="18288000" y="0"/>
                </a:lnTo>
                <a:lnTo>
                  <a:pt x="18288000" y="9797680"/>
                </a:lnTo>
                <a:lnTo>
                  <a:pt x="0" y="97976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DAGCbNxyZeM</dc:identifier>
  <dcterms:modified xsi:type="dcterms:W3CDTF">2011-08-01T06:04:30Z</dcterms:modified>
  <cp:revision>1</cp:revision>
  <dc:title>Copy of rppoop_presentation</dc:title>
</cp:coreProperties>
</file>